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275">
          <p15:clr>
            <a:srgbClr val="A4A3A4"/>
          </p15:clr>
        </p15:guide>
        <p15:guide id="2" pos="3727">
          <p15:clr>
            <a:srgbClr val="A4A3A4"/>
          </p15:clr>
        </p15:guide>
        <p15:guide id="3" pos="3953">
          <p15:clr>
            <a:srgbClr val="A4A3A4"/>
          </p15:clr>
        </p15:guide>
        <p15:guide id="4" pos="7287">
          <p15:clr>
            <a:srgbClr val="A4A3A4"/>
          </p15:clr>
        </p15:guide>
        <p15:guide id="5" pos="393">
          <p15:clr>
            <a:srgbClr val="A4A3A4"/>
          </p15:clr>
        </p15:guide>
        <p15:guide id="6" orient="horz" pos="37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549B5F-1C88-4312-8038-ED3BD3893EA7}">
  <a:tblStyle styleId="{0F549B5F-1C88-4312-8038-ED3BD3893EA7}" styleName="Table_0">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E8ECF4"/>
          </a:solidFill>
        </a:fill>
      </a:tcStyle>
    </a:lastRow>
    <a:seCell>
      <a:tcTxStyle/>
    </a:seCell>
    <a:swCell>
      <a:tcTxStyle/>
    </a:swCell>
    <a:firstRow>
      <a:tcTxStyle b="on" i="off"/>
      <a:tcStyle>
        <a:fill>
          <a:solidFill>
            <a:srgbClr val="E8ECF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275" orient="horz"/>
        <p:guide pos="3727"/>
        <p:guide pos="3953"/>
        <p:guide pos="7287"/>
        <p:guide pos="393"/>
        <p:guide pos="3725"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304800" lvl="0" marL="457200" marR="0" rtl="0" algn="l">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spcBef>
                <a:spcPts val="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[:20]</a:t>
            </a:r>
            <a:endParaRPr/>
          </a:p>
        </p:txBody>
      </p:sp>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09f04a81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09f04a81c_0_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3f4cfb437_0_73: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c3f4cfb437_0_73: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It covers all the aforementioned aspects. Those in bold font are in active development. We are also open to anyone interested in participating in using and developing the calculators needed.</a:t>
            </a:r>
            <a:endParaRPr/>
          </a:p>
        </p:txBody>
      </p:sp>
      <p:sp>
        <p:nvSpPr>
          <p:cNvPr id="255" name="Google Shape;255;gc3f4cfb437_0_73:notes"/>
          <p:cNvSpPr txBox="1"/>
          <p:nvPr>
            <p:ph idx="12" type="sldNum"/>
          </p:nvPr>
        </p:nvSpPr>
        <p:spPr>
          <a:xfrm>
            <a:off x="3884414" y="8684684"/>
            <a:ext cx="2971800" cy="4593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3a3e20e23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3a3e20e23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We take single particle imaging as an example here, to show how we make use of the start-to-end simulation, to help identify the optimal parameters. We first retrieve the photon source data from the xxx. This database is maintained at </a:t>
            </a:r>
            <a:r>
              <a:rPr lang="en-GB"/>
              <a:t>European</a:t>
            </a:r>
            <a:r>
              <a:rPr lang="en-GB"/>
              <a:t> XFEL. Then the photons are </a:t>
            </a:r>
            <a:r>
              <a:rPr lang="en-GB"/>
              <a:t>propagated</a:t>
            </a:r>
            <a:r>
              <a:rPr lang="en-GB"/>
              <a:t> through the SPB/SFX instrument optics. This part is finished by this WPG code </a:t>
            </a:r>
            <a:r>
              <a:rPr lang="en-GB"/>
              <a:t>maintained</a:t>
            </a:r>
            <a:r>
              <a:rPr lang="en-GB"/>
              <a:t> by Liuba’s group, also from European XFEL. We also considering developing a wavefront database to collect the data from typical optics setups. </a:t>
            </a:r>
            <a:r>
              <a:rPr lang="en-GB"/>
              <a:t>Because</a:t>
            </a:r>
            <a:r>
              <a:rPr lang="en-GB"/>
              <a:t> this kind of </a:t>
            </a:r>
            <a:r>
              <a:rPr lang="en-GB"/>
              <a:t>wave propagation</a:t>
            </a:r>
            <a:r>
              <a:rPr lang="en-GB"/>
              <a:t> </a:t>
            </a:r>
            <a:r>
              <a:rPr lang="en-GB"/>
              <a:t>simulation requires an expertise to run a reliable simulation. It will be difficult for the normal users to run the simulation themselve. Then they can explore the parameters they are interested in  in the downsteams.</a:t>
            </a:r>
            <a:r>
              <a:rPr lang="en-GB"/>
              <a:t> Gromacs is a popular molecular dynamics tool for </a:t>
            </a:r>
            <a:r>
              <a:rPr lang="en-GB"/>
              <a:t>biomolecules</a:t>
            </a:r>
            <a:r>
              <a:rPr lang="en-GB"/>
              <a:t>. We now often implement the </a:t>
            </a:r>
            <a:r>
              <a:rPr lang="en-GB"/>
              <a:t>simple</a:t>
            </a:r>
            <a:r>
              <a:rPr lang="en-GB"/>
              <a:t> poisson noise model in our simulation. But we also trying to implement the real detector noise in our simulation. For example to make use of the AGIPD flat field measurements, to extract some information from it and </a:t>
            </a:r>
            <a:r>
              <a:rPr lang="en-GB"/>
              <a:t>implement</a:t>
            </a:r>
            <a:r>
              <a:rPr lang="en-GB"/>
              <a:t> that in the simulation data.</a:t>
            </a:r>
            <a:endParaRPr/>
          </a:p>
        </p:txBody>
      </p:sp>
      <p:sp>
        <p:nvSpPr>
          <p:cNvPr id="263" name="Google Shape;263;gc3a3e20e23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c3a3e20e23_0_198:notes"/>
          <p:cNvSpPr/>
          <p:nvPr>
            <p:ph idx="2" type="sldImg"/>
          </p:nvPr>
        </p:nvSpPr>
        <p:spPr>
          <a:xfrm>
            <a:off x="196042" y="694895"/>
            <a:ext cx="64656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gc3a3e20e23_0_198:notes"/>
          <p:cNvSpPr txBox="1"/>
          <p:nvPr>
            <p:ph idx="1" type="body"/>
          </p:nvPr>
        </p:nvSpPr>
        <p:spPr>
          <a:xfrm>
            <a:off x="622145" y="3714627"/>
            <a:ext cx="4977000" cy="3519000"/>
          </a:xfrm>
          <a:prstGeom prst="rect">
            <a:avLst/>
          </a:prstGeom>
          <a:noFill/>
          <a:ln>
            <a:noFill/>
          </a:ln>
        </p:spPr>
        <p:txBody>
          <a:bodyPr anchorCtr="0" anchor="t" bIns="40050" lIns="80100" spcFirstLastPara="1" rIns="80100" wrap="square" tIns="40050">
            <a:noAutofit/>
          </a:bodyPr>
          <a:lstStyle/>
          <a:p>
            <a:pPr indent="0" lvl="0" marL="0" rtl="0" algn="l">
              <a:lnSpc>
                <a:spcPct val="90000"/>
              </a:lnSpc>
              <a:spcBef>
                <a:spcPts val="200"/>
              </a:spcBef>
              <a:spcAft>
                <a:spcPts val="0"/>
              </a:spcAft>
              <a:buNone/>
            </a:pPr>
            <a:r>
              <a:rPr lang="en-GB" sz="1100"/>
              <a:t>The first application case is to identify the optimal pulse duration for single particle imaging. We have chosen three  different pulse durations to get it’s radiation damage information and  about 200,000 diffraction patterns</a:t>
            </a:r>
            <a:endParaRPr b="0" sz="1100" strike="noStrike">
              <a:latin typeface="Arial"/>
              <a:ea typeface="Arial"/>
              <a:cs typeface="Arial"/>
              <a:sym typeface="Arial"/>
            </a:endParaRPr>
          </a:p>
        </p:txBody>
      </p:sp>
      <p:sp>
        <p:nvSpPr>
          <p:cNvPr id="279" name="Google Shape;279;gc3a3e20e23_0_198:notes"/>
          <p:cNvSpPr txBox="1"/>
          <p:nvPr/>
        </p:nvSpPr>
        <p:spPr>
          <a:xfrm>
            <a:off x="3525490" y="7429254"/>
            <a:ext cx="2695800" cy="390900"/>
          </a:xfrm>
          <a:prstGeom prst="rect">
            <a:avLst/>
          </a:prstGeom>
          <a:noFill/>
          <a:ln>
            <a:noFill/>
          </a:ln>
        </p:spPr>
        <p:txBody>
          <a:bodyPr anchorCtr="0" anchor="b" bIns="40675" lIns="81350" spcFirstLastPara="1" rIns="81350" wrap="square" tIns="40675">
            <a:noAutofit/>
          </a:bodyPr>
          <a:lstStyle/>
          <a:p>
            <a:pPr indent="0" lvl="0" marL="0" marR="0" rtl="0" algn="r">
              <a:lnSpc>
                <a:spcPct val="100000"/>
              </a:lnSpc>
              <a:spcBef>
                <a:spcPts val="0"/>
              </a:spcBef>
              <a:spcAft>
                <a:spcPts val="0"/>
              </a:spcAft>
              <a:buNone/>
            </a:pPr>
            <a:fld id="{00000000-1234-1234-1234-123412341234}" type="slidenum">
              <a:rPr b="0" lang="en-GB" sz="1100" strike="noStrike">
                <a:solidFill>
                  <a:srgbClr val="000000"/>
                </a:solidFill>
                <a:latin typeface="Arial"/>
                <a:ea typeface="Arial"/>
                <a:cs typeface="Arial"/>
                <a:sym typeface="Arial"/>
              </a:rPr>
              <a:t>‹#›</a:t>
            </a:fld>
            <a:endParaRPr b="0" sz="1100" strike="noStrike">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3a3e20e23_0_7: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307" name="Google Shape;307;gc3a3e20e23_0_7:notes"/>
          <p:cNvSpPr/>
          <p:nvPr>
            <p:ph idx="2" type="sldImg"/>
          </p:nvPr>
        </p:nvSpPr>
        <p:spPr>
          <a:xfrm>
            <a:off x="380880" y="69516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gc3a3e20e23_0_7:notes"/>
          <p:cNvSpPr txBox="1"/>
          <p:nvPr>
            <p:ph idx="1" type="body"/>
          </p:nvPr>
        </p:nvSpPr>
        <p:spPr>
          <a:xfrm>
            <a:off x="685800" y="4343400"/>
            <a:ext cx="54861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100"/>
              <a:t>You cannot enhance the sinal-to-noise ratio by simply extending the pulse duration. Besides the photon-matter interaction </a:t>
            </a:r>
            <a:endParaRPr b="0" sz="1100"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3a3e20e23_0_324: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330" name="Google Shape;330;gc3a3e20e23_0_324:notes"/>
          <p:cNvSpPr/>
          <p:nvPr>
            <p:ph idx="2" type="sldImg"/>
          </p:nvPr>
        </p:nvSpPr>
        <p:spPr>
          <a:xfrm>
            <a:off x="380880" y="69516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1" name="Google Shape;331;gc3a3e20e23_0_324:notes"/>
          <p:cNvSpPr txBox="1"/>
          <p:nvPr>
            <p:ph idx="1" type="body"/>
          </p:nvPr>
        </p:nvSpPr>
        <p:spPr>
          <a:xfrm>
            <a:off x="685800" y="4343400"/>
            <a:ext cx="54861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GB" sz="1100"/>
              <a:t>The coefficient </a:t>
            </a:r>
            <a:r>
              <a:rPr lang="en-GB" sz="1100"/>
              <a:t>variation</a:t>
            </a:r>
            <a:r>
              <a:rPr lang="en-GB" sz="1100"/>
              <a:t> for different pulse durations</a:t>
            </a:r>
            <a:endParaRPr b="0" sz="1100" strike="noStrike">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3a3e20e23_0_288:notes"/>
          <p:cNvSpPr txBox="1"/>
          <p:nvPr/>
        </p:nvSpPr>
        <p:spPr>
          <a:xfrm>
            <a:off x="3884760" y="8685360"/>
            <a:ext cx="2971500" cy="4584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GB"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352" name="Google Shape;352;gc3a3e20e23_0_288:notes"/>
          <p:cNvSpPr/>
          <p:nvPr>
            <p:ph idx="2" type="sldImg"/>
          </p:nvPr>
        </p:nvSpPr>
        <p:spPr>
          <a:xfrm>
            <a:off x="380880" y="69516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gc3a3e20e23_0_288:notes"/>
          <p:cNvSpPr txBox="1"/>
          <p:nvPr>
            <p:ph idx="1" type="body"/>
          </p:nvPr>
        </p:nvSpPr>
        <p:spPr>
          <a:xfrm>
            <a:off x="685800" y="4343400"/>
            <a:ext cx="5486100" cy="411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b="0" sz="2000" strike="noStrike">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3b70451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3b70451ef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The second example is about </a:t>
            </a:r>
            <a:r>
              <a:rPr lang="en-GB"/>
              <a:t>hydrated</a:t>
            </a:r>
            <a:r>
              <a:rPr lang="en-GB"/>
              <a:t> proteins. The water layer around sample is very </a:t>
            </a:r>
            <a:r>
              <a:rPr lang="en-GB"/>
              <a:t>typical</a:t>
            </a:r>
            <a:r>
              <a:rPr lang="en-GB"/>
              <a:t> in bio-molecular </a:t>
            </a:r>
            <a:r>
              <a:rPr lang="en-GB"/>
              <a:t>experiments</a:t>
            </a:r>
            <a:r>
              <a:rPr lang="en-GB"/>
              <a:t>. In the case of single particle imaging, the water layer on the one hand can act as a tampering layer to protect the protein sample from the radiation damage, but on the other hand, the water layer itself is a source of diffraction background. So based on this tradeoff, we would like ask what is the optimal tamper layer thickness to successfully do the orientation and phase reconstruction?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79b83c4f0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79b83c4f0f_0_1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The preliminary conclusion is that if we can  get rid of all the background, to have only the elastic scattering from the protein, the thicker water layer we have, the better. But in reality, is that it’s hard deconvolute the inelastic scattering from the protein and water, the water layer noise can reduce the quality at high resolution region. In that sense, a water layer below 6 A could be a good tradeoff.</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3a3e20e23_0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c3a3e20e23_0_4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c3a3e20e23_0_4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[02:10]</a:t>
            </a:r>
            <a:endParaRPr/>
          </a:p>
          <a:p>
            <a:pPr indent="-304800" lvl="0" marL="457200" rtl="0" algn="l">
              <a:spcBef>
                <a:spcPts val="0"/>
              </a:spcBef>
              <a:spcAft>
                <a:spcPts val="0"/>
              </a:spcAft>
              <a:buSzPts val="1200"/>
              <a:buAutoNum type="arabicPeriod"/>
            </a:pPr>
            <a:r>
              <a:rPr lang="en-GB"/>
              <a:t>The experimental time is quite limited to optimize the setups. We would like to have a better or </a:t>
            </a:r>
            <a:r>
              <a:rPr lang="en-GB"/>
              <a:t>efficient</a:t>
            </a:r>
            <a:r>
              <a:rPr lang="en-GB"/>
              <a:t> way to optimize the experiments.</a:t>
            </a:r>
            <a:endParaRPr/>
          </a:p>
          <a:p>
            <a:pPr indent="-304800" lvl="0" marL="457200" rtl="0" algn="l">
              <a:spcBef>
                <a:spcPts val="0"/>
              </a:spcBef>
              <a:spcAft>
                <a:spcPts val="0"/>
              </a:spcAft>
              <a:buSzPts val="1200"/>
              <a:buAutoNum type="arabicPeriod"/>
            </a:pPr>
            <a:r>
              <a:rPr lang="en-GB"/>
              <a:t>There are also chances that we want to integrate some advanced techniques into our </a:t>
            </a:r>
            <a:r>
              <a:rPr lang="en-GB"/>
              <a:t>scientific</a:t>
            </a:r>
            <a:r>
              <a:rPr lang="en-GB"/>
              <a:t> programs, like a new mirror, new lens or a new camera. It would really great if we could model its </a:t>
            </a:r>
            <a:r>
              <a:rPr lang="en-GB"/>
              <a:t>performance</a:t>
            </a:r>
            <a:r>
              <a:rPr lang="en-GB"/>
              <a:t> and assess its impact on the scientific programs. We can answer the question</a:t>
            </a:r>
            <a:endParaRPr/>
          </a:p>
          <a:p>
            <a:pPr indent="-304800" lvl="1" marL="914400" rtl="0" algn="l">
              <a:spcBef>
                <a:spcPts val="0"/>
              </a:spcBef>
              <a:spcAft>
                <a:spcPts val="0"/>
              </a:spcAft>
              <a:buSzPts val="1200"/>
              <a:buAutoNum type="alphaLcPeriod"/>
            </a:pPr>
            <a:r>
              <a:rPr lang="en-GB"/>
              <a:t>How much improvement the integration could bring to us.</a:t>
            </a:r>
            <a:endParaRPr/>
          </a:p>
          <a:p>
            <a:pPr indent="-304800" lvl="1" marL="914400" rtl="0" algn="l">
              <a:spcBef>
                <a:spcPts val="0"/>
              </a:spcBef>
              <a:spcAft>
                <a:spcPts val="0"/>
              </a:spcAft>
              <a:buSzPts val="1200"/>
              <a:buAutoNum type="alphaLcPeriod"/>
            </a:pPr>
            <a:r>
              <a:rPr lang="en-GB"/>
              <a:t>What are the optimal parameters</a:t>
            </a:r>
            <a:endParaRPr/>
          </a:p>
          <a:p>
            <a:pPr indent="-304800" lvl="0" marL="457200" rtl="0" algn="l">
              <a:spcBef>
                <a:spcPts val="0"/>
              </a:spcBef>
              <a:spcAft>
                <a:spcPts val="0"/>
              </a:spcAft>
              <a:buSzPts val="1200"/>
              <a:buAutoNum type="arabicPeriod"/>
            </a:pPr>
            <a:r>
              <a:rPr lang="en-GB"/>
              <a:t>In order to answer the question, we would like to be able to predict appropriate parameter ranges. Because we can save some beam time by doing simulations and give out optimal parameter ranges for hardware development. </a:t>
            </a:r>
            <a:endParaRPr/>
          </a:p>
          <a:p>
            <a:pPr indent="-304800" lvl="0" marL="457200" rtl="0" algn="l">
              <a:spcBef>
                <a:spcPts val="0"/>
              </a:spcBef>
              <a:spcAft>
                <a:spcPts val="0"/>
              </a:spcAft>
              <a:buSzPts val="1200"/>
              <a:buAutoNum type="arabicPeriod"/>
            </a:pPr>
            <a:r>
              <a:rPr lang="en-GB"/>
              <a:t>Especially</a:t>
            </a:r>
            <a:r>
              <a:rPr lang="en-GB"/>
              <a:t> at high repetition rate facilities, we can get a bunch of benefits if we can get the “right” conditions. We think A good </a:t>
            </a:r>
            <a:r>
              <a:rPr lang="en-GB"/>
              <a:t>modeling</a:t>
            </a:r>
            <a:r>
              <a:rPr lang="en-GB"/>
              <a:t> tool can get us closer to the “right” conditions</a:t>
            </a:r>
            <a:endParaRPr/>
          </a:p>
        </p:txBody>
      </p:sp>
      <p:sp>
        <p:nvSpPr>
          <p:cNvPr id="62" name="Google Shape;6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9b83c4f0f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9b83c4f0f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79b83c4f0f_0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3f4cfb43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3f4cfb437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c3f4cfb437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c3f4cfb437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c3f4cfb437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c3f4cfb437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3b70451ef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3b70451ef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gc3b70451ef_0_1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3f4cfb43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3f4cfb437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c3f4cfb437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c09f04a81c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[00:55]</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we would ask what are the “right” conditions,  what makes a successful </a:t>
            </a:r>
            <a:r>
              <a:rPr lang="en-GB"/>
              <a:t>experiment</a:t>
            </a:r>
            <a:r>
              <a:rPr lang="en-GB"/>
              <a:t>, what parameters we would like to investigate and optimize?</a:t>
            </a:r>
            <a:endParaRPr/>
          </a:p>
          <a:p>
            <a:pPr indent="0" lvl="0" marL="0" rtl="0" algn="l">
              <a:spcBef>
                <a:spcPts val="0"/>
              </a:spcBef>
              <a:spcAft>
                <a:spcPts val="0"/>
              </a:spcAft>
              <a:buClr>
                <a:schemeClr val="dk1"/>
              </a:buClr>
              <a:buSzPts val="1100"/>
              <a:buFont typeface="Arial"/>
              <a:buNone/>
            </a:pPr>
            <a:r>
              <a:rPr lang="en-GB"/>
              <a:t>How should the accelerator be configured to produce the “best” pulses? What is the definition of best pulses?</a:t>
            </a:r>
            <a:endParaRPr/>
          </a:p>
          <a:p>
            <a:pPr indent="0" lvl="0" marL="0" rtl="0" algn="l">
              <a:spcBef>
                <a:spcPts val="0"/>
              </a:spcBef>
              <a:spcAft>
                <a:spcPts val="0"/>
              </a:spcAft>
              <a:buClr>
                <a:schemeClr val="dk1"/>
              </a:buClr>
              <a:buSzPts val="1100"/>
              <a:buFont typeface="Arial"/>
              <a:buNone/>
            </a:pPr>
            <a:r>
              <a:rPr lang="en-GB"/>
              <a:t>Regarding the heat </a:t>
            </a:r>
            <a:r>
              <a:rPr lang="en-GB"/>
              <a:t>influence</a:t>
            </a:r>
            <a:r>
              <a:rPr lang="en-GB"/>
              <a:t> on asymmetric crystal optics, how large will this </a:t>
            </a:r>
            <a:r>
              <a:rPr lang="en-GB"/>
              <a:t>influence</a:t>
            </a:r>
            <a:r>
              <a:rPr lang="en-GB"/>
              <a:t> be like?</a:t>
            </a:r>
            <a:endParaRPr/>
          </a:p>
          <a:p>
            <a:pPr indent="0" lvl="0" marL="0" rtl="0" algn="l">
              <a:spcBef>
                <a:spcPts val="0"/>
              </a:spcBef>
              <a:spcAft>
                <a:spcPts val="0"/>
              </a:spcAft>
              <a:buNone/>
            </a:pPr>
            <a:r>
              <a:t/>
            </a:r>
            <a:endParaRPr/>
          </a:p>
        </p:txBody>
      </p:sp>
      <p:sp>
        <p:nvSpPr>
          <p:cNvPr id="68" name="Google Shape;68;gc09f04a81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9b83c4f0f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4. [0:30]</a:t>
            </a:r>
            <a:endParaRPr/>
          </a:p>
          <a:p>
            <a:pPr indent="0" lvl="0" marL="0" rtl="0" algn="l">
              <a:spcBef>
                <a:spcPts val="0"/>
              </a:spcBef>
              <a:spcAft>
                <a:spcPts val="0"/>
              </a:spcAft>
              <a:buClr>
                <a:schemeClr val="dk1"/>
              </a:buClr>
              <a:buSzPts val="1100"/>
              <a:buFont typeface="Arial"/>
              <a:buNone/>
            </a:pPr>
            <a:r>
              <a:rPr lang="en-GB"/>
              <a:t>The propagated beam will meet the sample. The photon-mattter interaction and scattering process will start almost at the same time. Here we would like to ask what will happen during the interaction. If there is radiation damage, will the radiation damage incfluence what can be measured on the detector?</a:t>
            </a:r>
            <a:endParaRPr/>
          </a:p>
          <a:p>
            <a:pPr indent="0" lvl="0" marL="0" rtl="0" algn="l">
              <a:spcBef>
                <a:spcPts val="0"/>
              </a:spcBef>
              <a:spcAft>
                <a:spcPts val="0"/>
              </a:spcAft>
              <a:buNone/>
            </a:pPr>
            <a:r>
              <a:t/>
            </a:r>
            <a:endParaRPr/>
          </a:p>
        </p:txBody>
      </p:sp>
      <p:sp>
        <p:nvSpPr>
          <p:cNvPr id="84" name="Google Shape;84;g79b83c4f0f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9b83c4f0f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5. [0:46]</a:t>
            </a:r>
            <a:endParaRPr/>
          </a:p>
          <a:p>
            <a:pPr indent="0" lvl="0" marL="0" rtl="0" algn="l">
              <a:spcBef>
                <a:spcPts val="0"/>
              </a:spcBef>
              <a:spcAft>
                <a:spcPts val="0"/>
              </a:spcAft>
              <a:buClr>
                <a:schemeClr val="dk1"/>
              </a:buClr>
              <a:buSzPts val="1100"/>
              <a:buFont typeface="Arial"/>
              <a:buNone/>
            </a:pPr>
            <a:r>
              <a:rPr lang="en-GB"/>
              <a:t>Then the scattered beam will be captured by the detector. The data will be analyzed through some established analysis methodology. Take single particle imaging as an example, the analysis includes orientation and phase reconstrctions. We will ask these questions.</a:t>
            </a:r>
            <a:endParaRPr/>
          </a:p>
          <a:p>
            <a:pPr indent="0" lvl="0" marL="0" rtl="0" algn="l">
              <a:spcBef>
                <a:spcPts val="0"/>
              </a:spcBef>
              <a:spcAft>
                <a:spcPts val="0"/>
              </a:spcAft>
              <a:buNone/>
            </a:pPr>
            <a:r>
              <a:t/>
            </a:r>
            <a:endParaRPr/>
          </a:p>
        </p:txBody>
      </p:sp>
      <p:sp>
        <p:nvSpPr>
          <p:cNvPr id="112" name="Google Shape;112;g79b83c4f0f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9b83c4f0f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6. [0:25]</a:t>
            </a:r>
            <a:endParaRPr/>
          </a:p>
          <a:p>
            <a:pPr indent="0" lvl="0" marL="0" rtl="0" algn="l">
              <a:spcBef>
                <a:spcPts val="0"/>
              </a:spcBef>
              <a:spcAft>
                <a:spcPts val="0"/>
              </a:spcAft>
              <a:buClr>
                <a:schemeClr val="dk1"/>
              </a:buClr>
              <a:buSzPts val="1100"/>
              <a:buFont typeface="Arial"/>
              <a:buNone/>
            </a:pPr>
            <a:r>
              <a:rPr lang="en-GB"/>
              <a:t>Then let's look back to our first questions: how should... Here we can have a bold imagination to build a feedback loop using the analysis results to optimize the experimental parameters. It's not easy, but we think it's still possible.</a:t>
            </a:r>
            <a:endParaRPr/>
          </a:p>
          <a:p>
            <a:pPr indent="0" lvl="0" marL="0" rtl="0" algn="l">
              <a:spcBef>
                <a:spcPts val="0"/>
              </a:spcBef>
              <a:spcAft>
                <a:spcPts val="0"/>
              </a:spcAft>
              <a:buNone/>
            </a:pPr>
            <a:r>
              <a:t/>
            </a:r>
            <a:endParaRPr/>
          </a:p>
        </p:txBody>
      </p:sp>
      <p:sp>
        <p:nvSpPr>
          <p:cNvPr id="152" name="Google Shape;152;g79b83c4f0f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9b83c4f0f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9b83c4f0f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79b83c4f0f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09f04a81c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GB"/>
              <a:t>[02:00]</a:t>
            </a:r>
            <a:endParaRPr/>
          </a:p>
          <a:p>
            <a:pPr indent="0" lvl="0" marL="0" rtl="0" algn="l">
              <a:spcBef>
                <a:spcPts val="0"/>
              </a:spcBef>
              <a:spcAft>
                <a:spcPts val="0"/>
              </a:spcAft>
              <a:buNone/>
            </a:pPr>
            <a:r>
              <a:rPr lang="en-GB"/>
              <a:t>Generally, In our goals. </a:t>
            </a:r>
            <a:endParaRPr/>
          </a:p>
          <a:p>
            <a:pPr indent="-304800" lvl="0" marL="457200" rtl="0" algn="l">
              <a:spcBef>
                <a:spcPts val="0"/>
              </a:spcBef>
              <a:spcAft>
                <a:spcPts val="0"/>
              </a:spcAft>
              <a:buSzPts val="1200"/>
              <a:buAutoNum type="arabicPeriod"/>
            </a:pPr>
            <a:r>
              <a:rPr lang="en-GB"/>
              <a:t>e.g. to know about the optimal pulse length, shape. </a:t>
            </a:r>
            <a:r>
              <a:rPr lang="en-GB" sz="1050">
                <a:highlight>
                  <a:srgbClr val="FDFDFD"/>
                </a:highlight>
              </a:rPr>
              <a:t> The optimal thickness of the water layer of </a:t>
            </a:r>
            <a:r>
              <a:rPr lang="en-GB" sz="1050">
                <a:highlight>
                  <a:srgbClr val="FDFDFD"/>
                </a:highlight>
              </a:rPr>
              <a:t>biomolecules</a:t>
            </a:r>
            <a:endParaRPr sz="1050">
              <a:highlight>
                <a:srgbClr val="FDFDFD"/>
              </a:highlight>
            </a:endParaRPr>
          </a:p>
          <a:p>
            <a:pPr indent="-304800" lvl="0" marL="457200" rtl="0" algn="l">
              <a:spcBef>
                <a:spcPts val="0"/>
              </a:spcBef>
              <a:spcAft>
                <a:spcPts val="0"/>
              </a:spcAft>
              <a:buSzPts val="1200"/>
              <a:buAutoNum type="arabicPeriod"/>
            </a:pPr>
            <a:r>
              <a:rPr lang="en-GB" sz="1050">
                <a:highlight>
                  <a:srgbClr val="FDFDFD"/>
                </a:highlight>
              </a:rPr>
              <a:t>the smallest </a:t>
            </a:r>
            <a:r>
              <a:rPr lang="en-GB" sz="1050">
                <a:highlight>
                  <a:srgbClr val="FDFDFD"/>
                </a:highlight>
              </a:rPr>
              <a:t>visible </a:t>
            </a:r>
            <a:r>
              <a:rPr lang="en-GB" sz="1050">
                <a:highlight>
                  <a:srgbClr val="FDFDFD"/>
                </a:highlight>
              </a:rPr>
              <a:t>particle size in a single particle imaging experiment. </a:t>
            </a:r>
            <a:endParaRPr sz="1050">
              <a:highlight>
                <a:srgbClr val="FDFDFD"/>
              </a:highlight>
            </a:endParaRPr>
          </a:p>
          <a:p>
            <a:pPr indent="-295275" lvl="0" marL="457200" rtl="0" algn="l">
              <a:spcBef>
                <a:spcPts val="0"/>
              </a:spcBef>
              <a:spcAft>
                <a:spcPts val="0"/>
              </a:spcAft>
              <a:buSzPts val="1050"/>
              <a:buAutoNum type="arabicPeriod"/>
            </a:pPr>
            <a:r>
              <a:rPr lang="en-GB" sz="1050">
                <a:highlight>
                  <a:srgbClr val="FDFDFD"/>
                </a:highlight>
              </a:rPr>
              <a:t>Optimize the layout of the beamline optics</a:t>
            </a:r>
            <a:endParaRPr sz="1050">
              <a:highlight>
                <a:srgbClr val="FDFDFD"/>
              </a:highlight>
            </a:endParaRPr>
          </a:p>
          <a:p>
            <a:pPr indent="-295275" lvl="0" marL="457200" rtl="0" algn="l">
              <a:spcBef>
                <a:spcPts val="0"/>
              </a:spcBef>
              <a:spcAft>
                <a:spcPts val="0"/>
              </a:spcAft>
              <a:buSzPts val="1050"/>
              <a:buAutoNum type="arabicPeriod"/>
            </a:pPr>
            <a:r>
              <a:rPr lang="en-GB" sz="1050">
                <a:highlight>
                  <a:srgbClr val="FDFDFD"/>
                </a:highlight>
              </a:rPr>
              <a:t>Time-resolved data needs be interpreted with simulation to understand the physics behind it since the measures are still not comprehensive enough</a:t>
            </a:r>
            <a:endParaRPr sz="1050">
              <a:highlight>
                <a:srgbClr val="FDFDFD"/>
              </a:highlight>
            </a:endParaRPr>
          </a:p>
          <a:p>
            <a:pPr indent="-295275" lvl="0" marL="457200" rtl="0" algn="l">
              <a:spcBef>
                <a:spcPts val="0"/>
              </a:spcBef>
              <a:spcAft>
                <a:spcPts val="0"/>
              </a:spcAft>
              <a:buSzPts val="1050"/>
              <a:buAutoNum type="arabicPeriod"/>
            </a:pPr>
            <a:r>
              <a:rPr lang="en-GB" sz="1050">
                <a:highlight>
                  <a:srgbClr val="FDFDFD"/>
                </a:highlight>
              </a:rPr>
              <a:t>T</a:t>
            </a:r>
            <a:r>
              <a:rPr lang="en-GB" sz="1050">
                <a:highlight>
                  <a:srgbClr val="FDFDFD"/>
                </a:highlight>
              </a:rPr>
              <a:t>raining</a:t>
            </a:r>
            <a:r>
              <a:rPr lang="en-GB" sz="1050">
                <a:highlight>
                  <a:srgbClr val="FDFDFD"/>
                </a:highlight>
              </a:rPr>
              <a:t> data for machine learning algorithms</a:t>
            </a:r>
            <a:endParaRPr sz="1050">
              <a:highlight>
                <a:srgbClr val="FDFDFD"/>
              </a:highlight>
            </a:endParaRPr>
          </a:p>
          <a:p>
            <a:pPr indent="0" lvl="0" marL="0" rtl="0" algn="l">
              <a:spcBef>
                <a:spcPts val="0"/>
              </a:spcBef>
              <a:spcAft>
                <a:spcPts val="0"/>
              </a:spcAft>
              <a:buNone/>
            </a:pPr>
            <a:r>
              <a:t/>
            </a:r>
            <a:endParaRPr sz="1050">
              <a:highlight>
                <a:srgbClr val="FDFDFD"/>
              </a:highlight>
            </a:endParaRPr>
          </a:p>
          <a:p>
            <a:pPr indent="0" lvl="0" marL="0" rtl="0" algn="l">
              <a:spcBef>
                <a:spcPts val="0"/>
              </a:spcBef>
              <a:spcAft>
                <a:spcPts val="0"/>
              </a:spcAft>
              <a:buNone/>
            </a:pPr>
            <a:r>
              <a:rPr lang="en-GB" sz="1050">
                <a:highlight>
                  <a:srgbClr val="FDFDFD"/>
                </a:highlight>
              </a:rPr>
              <a:t>Towards these goals, I will introduce the SIMEX platform under developing. It is now actively used in our single particle imaging research.</a:t>
            </a:r>
            <a:endParaRPr sz="1050">
              <a:highlight>
                <a:srgbClr val="FDFDFD"/>
              </a:highlight>
            </a:endParaRPr>
          </a:p>
        </p:txBody>
      </p:sp>
      <p:sp>
        <p:nvSpPr>
          <p:cNvPr id="206" name="Google Shape;206;gc09f04a81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9b83c4f0f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9b83c4f0f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g79b83c4f0f_0_1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612000" y="1120776"/>
            <a:ext cx="8039624" cy="105092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subTitle"/>
          </p:nvPr>
        </p:nvSpPr>
        <p:spPr>
          <a:xfrm>
            <a:off x="623889" y="2583180"/>
            <a:ext cx="8039624" cy="3330258"/>
          </a:xfrm>
          <a:prstGeom prst="rect">
            <a:avLst/>
          </a:prstGeom>
          <a:noFill/>
          <a:ln>
            <a:noFill/>
          </a:ln>
        </p:spPr>
        <p:txBody>
          <a:bodyPr anchorCtr="0" anchor="t" bIns="0" lIns="0" spcFirstLastPara="1" rIns="0" wrap="square" tIns="0">
            <a:noAutofit/>
          </a:bodyPr>
          <a:lstStyle>
            <a:lvl1pPr lvl="0" algn="l">
              <a:lnSpc>
                <a:spcPct val="114000"/>
              </a:lnSpc>
              <a:spcBef>
                <a:spcPts val="0"/>
              </a:spcBef>
              <a:spcAft>
                <a:spcPts val="0"/>
              </a:spcAft>
              <a:buSzPts val="2000"/>
              <a:buFont typeface="Arial"/>
              <a:buNone/>
              <a:defRPr sz="2000"/>
            </a:lvl1pPr>
            <a:lvl2pPr lvl="1" algn="ctr">
              <a:lnSpc>
                <a:spcPct val="114000"/>
              </a:lnSpc>
              <a:spcBef>
                <a:spcPts val="0"/>
              </a:spcBef>
              <a:spcAft>
                <a:spcPts val="0"/>
              </a:spcAft>
              <a:buSzPts val="2000"/>
              <a:buFont typeface="Arial"/>
              <a:buNone/>
              <a:defRPr sz="2000"/>
            </a:lvl2pPr>
            <a:lvl3pPr lvl="2" algn="ctr">
              <a:lnSpc>
                <a:spcPct val="114000"/>
              </a:lnSpc>
              <a:spcBef>
                <a:spcPts val="0"/>
              </a:spcBef>
              <a:spcAft>
                <a:spcPts val="0"/>
              </a:spcAft>
              <a:buClr>
                <a:schemeClr val="dk1"/>
              </a:buClr>
              <a:buSzPts val="1800"/>
              <a:buNone/>
              <a:defRPr sz="1800"/>
            </a:lvl3pPr>
            <a:lvl4pPr lvl="3" algn="ctr">
              <a:lnSpc>
                <a:spcPct val="114000"/>
              </a:lnSpc>
              <a:spcBef>
                <a:spcPts val="0"/>
              </a:spcBef>
              <a:spcAft>
                <a:spcPts val="0"/>
              </a:spcAft>
              <a:buClr>
                <a:schemeClr val="dk1"/>
              </a:buClr>
              <a:buSzPts val="1600"/>
              <a:buNone/>
              <a:defRPr sz="1600"/>
            </a:lvl4pPr>
            <a:lvl5pPr lvl="4" algn="ctr">
              <a:lnSpc>
                <a:spcPct val="114000"/>
              </a:lnSpc>
              <a:spcBef>
                <a:spcPts val="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1" name="Google Shape;21;p2"/>
          <p:cNvPicPr preferRelativeResize="0"/>
          <p:nvPr/>
        </p:nvPicPr>
        <p:blipFill rotWithShape="1">
          <a:blip r:embed="rId2">
            <a:alphaModFix/>
          </a:blip>
          <a:srcRect b="0" l="0" r="0" t="0"/>
          <a:stretch/>
        </p:blipFill>
        <p:spPr>
          <a:xfrm>
            <a:off x="10144125" y="771527"/>
            <a:ext cx="1423988" cy="1422341"/>
          </a:xfrm>
          <a:prstGeom prst="rect">
            <a:avLst/>
          </a:prstGeom>
          <a:noFill/>
          <a:ln>
            <a:noFill/>
          </a:ln>
        </p:spPr>
      </p:pic>
      <p:pic>
        <p:nvPicPr>
          <p:cNvPr id="22" name="Google Shape;22;p2"/>
          <p:cNvPicPr preferRelativeResize="0"/>
          <p:nvPr/>
        </p:nvPicPr>
        <p:blipFill rotWithShape="1">
          <a:blip r:embed="rId3">
            <a:alphaModFix/>
          </a:blip>
          <a:srcRect b="0" l="0" r="0" t="0"/>
          <a:stretch/>
        </p:blipFill>
        <p:spPr>
          <a:xfrm>
            <a:off x="623888" y="6413956"/>
            <a:ext cx="2275200" cy="1204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ig Picture">
  <p:cSld name="Title and Big Picture">
    <p:spTree>
      <p:nvGrpSpPr>
        <p:cNvPr id="51" name="Shape 51"/>
        <p:cNvGrpSpPr/>
        <p:nvPr/>
      </p:nvGrpSpPr>
      <p:grpSpPr>
        <a:xfrm>
          <a:off x="0" y="0"/>
          <a:ext cx="0" cy="0"/>
          <a:chOff x="0" y="0"/>
          <a:chExt cx="0" cy="0"/>
        </a:xfrm>
      </p:grpSpPr>
      <p:sp>
        <p:nvSpPr>
          <p:cNvPr id="52" name="Google Shape;52;p11"/>
          <p:cNvSpPr txBox="1"/>
          <p:nvPr>
            <p:ph type="title"/>
          </p:nvPr>
        </p:nvSpPr>
        <p:spPr>
          <a:xfrm>
            <a:off x="611189" y="712232"/>
            <a:ext cx="10956924" cy="78054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1"/>
          <p:cNvSpPr/>
          <p:nvPr>
            <p:ph idx="2" type="pic"/>
          </p:nvPr>
        </p:nvSpPr>
        <p:spPr>
          <a:xfrm>
            <a:off x="623888" y="2024063"/>
            <a:ext cx="10944224" cy="3889375"/>
          </a:xfrm>
          <a:prstGeom prst="rect">
            <a:avLst/>
          </a:prstGeom>
          <a:noFill/>
          <a:ln>
            <a:noFill/>
          </a:ln>
        </p:spPr>
        <p:txBody>
          <a:bodyPr anchorCtr="0" anchor="ctr" bIns="0" lIns="0" spcFirstLastPara="1" rIns="0" wrap="square" tIns="0">
            <a:noAutofit/>
          </a:bodyPr>
          <a:lstStyle>
            <a:lvl1pPr lvl="0" marR="0" rtl="0" algn="ctr">
              <a:lnSpc>
                <a:spcPct val="114000"/>
              </a:lnSpc>
              <a:spcBef>
                <a:spcPts val="1800"/>
              </a:spcBef>
              <a:spcAft>
                <a:spcPts val="0"/>
              </a:spcAft>
              <a:buClr>
                <a:schemeClr val="lt2"/>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14000"/>
              </a:lnSpc>
              <a:spcBef>
                <a:spcPts val="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611189" y="712232"/>
            <a:ext cx="10956924" cy="78054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22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623889" y="2024064"/>
            <a:ext cx="10944224" cy="3889375"/>
          </a:xfrm>
          <a:prstGeom prst="rect">
            <a:avLst/>
          </a:prstGeom>
          <a:noFill/>
          <a:ln>
            <a:noFill/>
          </a:ln>
        </p:spPr>
        <p:txBody>
          <a:bodyPr anchorCtr="0" anchor="t" bIns="0" lIns="0" spcFirstLastPara="1" rIns="0" wrap="square" tIns="0">
            <a:noAutofit/>
          </a:bodyPr>
          <a:lstStyle>
            <a:lvl1pPr indent="-342900" lvl="0" marL="457200" algn="l">
              <a:lnSpc>
                <a:spcPct val="114000"/>
              </a:lnSpc>
              <a:spcBef>
                <a:spcPts val="1800"/>
              </a:spcBef>
              <a:spcAft>
                <a:spcPts val="0"/>
              </a:spcAft>
              <a:buSzPts val="1800"/>
              <a:buFont typeface="Arial"/>
              <a:buChar char="•"/>
              <a:defRPr>
                <a:solidFill>
                  <a:schemeClr val="dk1"/>
                </a:solidFill>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break" type="secHead">
  <p:cSld name="SECTION_HEADER">
    <p:spTree>
      <p:nvGrpSpPr>
        <p:cNvPr id="26" name="Shape 26"/>
        <p:cNvGrpSpPr/>
        <p:nvPr/>
      </p:nvGrpSpPr>
      <p:grpSpPr>
        <a:xfrm>
          <a:off x="0" y="0"/>
          <a:ext cx="0" cy="0"/>
          <a:chOff x="0" y="0"/>
          <a:chExt cx="0" cy="0"/>
        </a:xfrm>
      </p:grpSpPr>
      <p:sp>
        <p:nvSpPr>
          <p:cNvPr id="27" name="Google Shape;27;p4"/>
          <p:cNvSpPr txBox="1"/>
          <p:nvPr>
            <p:ph type="title"/>
          </p:nvPr>
        </p:nvSpPr>
        <p:spPr>
          <a:xfrm>
            <a:off x="606635" y="1552576"/>
            <a:ext cx="10961477" cy="3814764"/>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6300"/>
              <a:buFont typeface="Arial"/>
              <a:buNone/>
              <a:defRPr sz="63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623887" y="5448300"/>
            <a:ext cx="10944225" cy="574676"/>
          </a:xfrm>
          <a:prstGeom prst="rect">
            <a:avLst/>
          </a:prstGeom>
          <a:noFill/>
          <a:ln>
            <a:noFill/>
          </a:ln>
        </p:spPr>
        <p:txBody>
          <a:bodyPr anchorCtr="0" anchor="b" bIns="0" lIns="0" spcFirstLastPara="1" rIns="0" wrap="square" tIns="0">
            <a:noAutofit/>
          </a:bodyPr>
          <a:lstStyle>
            <a:lvl1pPr indent="-228600" lvl="0" marL="457200" algn="l">
              <a:lnSpc>
                <a:spcPct val="114000"/>
              </a:lnSpc>
              <a:spcBef>
                <a:spcPts val="1800"/>
              </a:spcBef>
              <a:spcAft>
                <a:spcPts val="0"/>
              </a:spcAft>
              <a:buSzPts val="2200"/>
              <a:buFont typeface="Arial"/>
              <a:buNone/>
              <a:defRPr sz="2200">
                <a:solidFill>
                  <a:schemeClr val="dk1"/>
                </a:solidFill>
              </a:defRPr>
            </a:lvl1pPr>
            <a:lvl2pPr indent="-228600" lvl="1" marL="914400" algn="l">
              <a:lnSpc>
                <a:spcPct val="114000"/>
              </a:lnSpc>
              <a:spcBef>
                <a:spcPts val="0"/>
              </a:spcBef>
              <a:spcAft>
                <a:spcPts val="0"/>
              </a:spcAft>
              <a:buSzPts val="2000"/>
              <a:buFont typeface="Arial"/>
              <a:buNone/>
              <a:defRPr sz="2000">
                <a:solidFill>
                  <a:srgbClr val="888888"/>
                </a:solidFill>
              </a:defRPr>
            </a:lvl2pPr>
            <a:lvl3pPr indent="-228600" lvl="2" marL="1371600" algn="l">
              <a:lnSpc>
                <a:spcPct val="114000"/>
              </a:lnSpc>
              <a:spcBef>
                <a:spcPts val="0"/>
              </a:spcBef>
              <a:spcAft>
                <a:spcPts val="0"/>
              </a:spcAft>
              <a:buClr>
                <a:srgbClr val="888888"/>
              </a:buClr>
              <a:buSzPts val="1800"/>
              <a:buNone/>
              <a:defRPr sz="1800">
                <a:solidFill>
                  <a:srgbClr val="888888"/>
                </a:solidFill>
              </a:defRPr>
            </a:lvl3pPr>
            <a:lvl4pPr indent="-228600" lvl="3" marL="1828800" algn="l">
              <a:lnSpc>
                <a:spcPct val="114000"/>
              </a:lnSpc>
              <a:spcBef>
                <a:spcPts val="0"/>
              </a:spcBef>
              <a:spcAft>
                <a:spcPts val="0"/>
              </a:spcAft>
              <a:buClr>
                <a:srgbClr val="888888"/>
              </a:buClr>
              <a:buSzPts val="1600"/>
              <a:buNone/>
              <a:defRPr sz="1600">
                <a:solidFill>
                  <a:srgbClr val="888888"/>
                </a:solidFill>
              </a:defRPr>
            </a:lvl4pPr>
            <a:lvl5pPr indent="-228600" lvl="4" marL="2286000" algn="l">
              <a:lnSpc>
                <a:spcPct val="114000"/>
              </a:lnSpc>
              <a:spcBef>
                <a:spcPts val="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5"/>
          <p:cNvSpPr txBox="1"/>
          <p:nvPr>
            <p:ph type="title"/>
          </p:nvPr>
        </p:nvSpPr>
        <p:spPr>
          <a:xfrm>
            <a:off x="611189" y="712232"/>
            <a:ext cx="10956924" cy="78054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icture">
  <p:cSld name="Big Picture">
    <p:spTree>
      <p:nvGrpSpPr>
        <p:cNvPr id="31" name="Shape 31"/>
        <p:cNvGrpSpPr/>
        <p:nvPr/>
      </p:nvGrpSpPr>
      <p:grpSpPr>
        <a:xfrm>
          <a:off x="0" y="0"/>
          <a:ext cx="0" cy="0"/>
          <a:chOff x="0" y="0"/>
          <a:chExt cx="0" cy="0"/>
        </a:xfrm>
      </p:grpSpPr>
      <p:sp>
        <p:nvSpPr>
          <p:cNvPr id="32" name="Google Shape;32;p6"/>
          <p:cNvSpPr/>
          <p:nvPr>
            <p:ph idx="2" type="pic"/>
          </p:nvPr>
        </p:nvSpPr>
        <p:spPr>
          <a:xfrm>
            <a:off x="623888" y="828675"/>
            <a:ext cx="10944224" cy="5084763"/>
          </a:xfrm>
          <a:prstGeom prst="rect">
            <a:avLst/>
          </a:prstGeom>
          <a:noFill/>
          <a:ln>
            <a:noFill/>
          </a:ln>
        </p:spPr>
        <p:txBody>
          <a:bodyPr anchorCtr="0" anchor="ctr" bIns="0" lIns="0" spcFirstLastPara="1" rIns="0" wrap="square" tIns="0">
            <a:noAutofit/>
          </a:bodyPr>
          <a:lstStyle>
            <a:lvl1pPr lvl="0" marR="0" rtl="0" algn="ctr">
              <a:lnSpc>
                <a:spcPct val="114000"/>
              </a:lnSpc>
              <a:spcBef>
                <a:spcPts val="1800"/>
              </a:spcBef>
              <a:spcAft>
                <a:spcPts val="0"/>
              </a:spcAft>
              <a:buClr>
                <a:schemeClr val="lt2"/>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14000"/>
              </a:lnSpc>
              <a:spcBef>
                <a:spcPts val="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Google Shape;33;p6"/>
          <p:cNvSpPr txBox="1"/>
          <p:nvPr>
            <p:ph idx="1" type="body"/>
          </p:nvPr>
        </p:nvSpPr>
        <p:spPr>
          <a:xfrm>
            <a:off x="623887" y="5913438"/>
            <a:ext cx="10944225" cy="241299"/>
          </a:xfrm>
          <a:prstGeom prst="rect">
            <a:avLst/>
          </a:prstGeom>
          <a:noFill/>
          <a:ln>
            <a:noFill/>
          </a:ln>
        </p:spPr>
        <p:txBody>
          <a:bodyPr anchorCtr="0" anchor="t" bIns="0" lIns="0" spcFirstLastPara="1" rIns="0" wrap="square" tIns="36000">
            <a:noAutofit/>
          </a:bodyPr>
          <a:lstStyle>
            <a:lvl1pPr indent="-228600" lvl="0" marL="457200" algn="l">
              <a:lnSpc>
                <a:spcPct val="114000"/>
              </a:lnSpc>
              <a:spcBef>
                <a:spcPts val="1800"/>
              </a:spcBef>
              <a:spcAft>
                <a:spcPts val="0"/>
              </a:spcAft>
              <a:buSzPts val="900"/>
              <a:buFont typeface="Arial"/>
              <a:buNone/>
              <a:defRPr sz="900"/>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ictures">
  <p:cSld name="2 Pictures">
    <p:spTree>
      <p:nvGrpSpPr>
        <p:cNvPr id="34" name="Shape 34"/>
        <p:cNvGrpSpPr/>
        <p:nvPr/>
      </p:nvGrpSpPr>
      <p:grpSpPr>
        <a:xfrm>
          <a:off x="0" y="0"/>
          <a:ext cx="0" cy="0"/>
          <a:chOff x="0" y="0"/>
          <a:chExt cx="0" cy="0"/>
        </a:xfrm>
      </p:grpSpPr>
      <p:sp>
        <p:nvSpPr>
          <p:cNvPr id="35" name="Google Shape;35;p7"/>
          <p:cNvSpPr/>
          <p:nvPr>
            <p:ph idx="2" type="pic"/>
          </p:nvPr>
        </p:nvSpPr>
        <p:spPr>
          <a:xfrm>
            <a:off x="623889" y="1196976"/>
            <a:ext cx="5292723" cy="4716463"/>
          </a:xfrm>
          <a:prstGeom prst="rect">
            <a:avLst/>
          </a:prstGeom>
          <a:noFill/>
          <a:ln>
            <a:noFill/>
          </a:ln>
        </p:spPr>
        <p:txBody>
          <a:bodyPr anchorCtr="0" anchor="ctr" bIns="0" lIns="0" spcFirstLastPara="1" rIns="0" wrap="square" tIns="0">
            <a:noAutofit/>
          </a:bodyPr>
          <a:lstStyle>
            <a:lvl1pPr lvl="0" marR="0" rtl="0" algn="ctr">
              <a:lnSpc>
                <a:spcPct val="114000"/>
              </a:lnSpc>
              <a:spcBef>
                <a:spcPts val="1800"/>
              </a:spcBef>
              <a:spcAft>
                <a:spcPts val="0"/>
              </a:spcAft>
              <a:buClr>
                <a:schemeClr val="lt2"/>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14000"/>
              </a:lnSpc>
              <a:spcBef>
                <a:spcPts val="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 name="Google Shape;36;p7"/>
          <p:cNvSpPr/>
          <p:nvPr>
            <p:ph idx="3" type="pic"/>
          </p:nvPr>
        </p:nvSpPr>
        <p:spPr>
          <a:xfrm>
            <a:off x="6275388" y="1196976"/>
            <a:ext cx="5292725" cy="4716463"/>
          </a:xfrm>
          <a:prstGeom prst="rect">
            <a:avLst/>
          </a:prstGeom>
          <a:noFill/>
          <a:ln>
            <a:noFill/>
          </a:ln>
        </p:spPr>
        <p:txBody>
          <a:bodyPr anchorCtr="0" anchor="ctr" bIns="0" lIns="0" spcFirstLastPara="1" rIns="0" wrap="square" tIns="0">
            <a:noAutofit/>
          </a:bodyPr>
          <a:lstStyle>
            <a:lvl1pPr lvl="0" marR="0" rtl="0" algn="ctr">
              <a:lnSpc>
                <a:spcPct val="114000"/>
              </a:lnSpc>
              <a:spcBef>
                <a:spcPts val="1800"/>
              </a:spcBef>
              <a:spcAft>
                <a:spcPts val="0"/>
              </a:spcAft>
              <a:buClr>
                <a:schemeClr val="lt2"/>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14000"/>
              </a:lnSpc>
              <a:spcBef>
                <a:spcPts val="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7"/>
          <p:cNvSpPr txBox="1"/>
          <p:nvPr>
            <p:ph idx="1" type="body"/>
          </p:nvPr>
        </p:nvSpPr>
        <p:spPr>
          <a:xfrm>
            <a:off x="623888" y="5913438"/>
            <a:ext cx="5292726" cy="241299"/>
          </a:xfrm>
          <a:prstGeom prst="rect">
            <a:avLst/>
          </a:prstGeom>
          <a:noFill/>
          <a:ln>
            <a:noFill/>
          </a:ln>
        </p:spPr>
        <p:txBody>
          <a:bodyPr anchorCtr="0" anchor="t" bIns="0" lIns="0" spcFirstLastPara="1" rIns="0" wrap="square" tIns="36000">
            <a:noAutofit/>
          </a:bodyPr>
          <a:lstStyle>
            <a:lvl1pPr indent="-228600" lvl="0" marL="457200" algn="l">
              <a:lnSpc>
                <a:spcPct val="114000"/>
              </a:lnSpc>
              <a:spcBef>
                <a:spcPts val="1800"/>
              </a:spcBef>
              <a:spcAft>
                <a:spcPts val="0"/>
              </a:spcAft>
              <a:buSzPts val="900"/>
              <a:buFont typeface="Arial"/>
              <a:buNone/>
              <a:defRPr sz="900"/>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7"/>
          <p:cNvSpPr txBox="1"/>
          <p:nvPr>
            <p:ph idx="4" type="body"/>
          </p:nvPr>
        </p:nvSpPr>
        <p:spPr>
          <a:xfrm>
            <a:off x="6275385" y="5913438"/>
            <a:ext cx="5292727" cy="241299"/>
          </a:xfrm>
          <a:prstGeom prst="rect">
            <a:avLst/>
          </a:prstGeom>
          <a:noFill/>
          <a:ln>
            <a:noFill/>
          </a:ln>
        </p:spPr>
        <p:txBody>
          <a:bodyPr anchorCtr="0" anchor="t" bIns="0" lIns="0" spcFirstLastPara="1" rIns="0" wrap="square" tIns="36000">
            <a:noAutofit/>
          </a:bodyPr>
          <a:lstStyle>
            <a:lvl1pPr indent="-228600" lvl="0" marL="457200" algn="l">
              <a:lnSpc>
                <a:spcPct val="114000"/>
              </a:lnSpc>
              <a:spcBef>
                <a:spcPts val="1800"/>
              </a:spcBef>
              <a:spcAft>
                <a:spcPts val="0"/>
              </a:spcAft>
              <a:buSzPts val="900"/>
              <a:buFont typeface="Arial"/>
              <a:buNone/>
              <a:defRPr sz="900"/>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Pictures">
  <p:cSld name="Title and 2 Pictures">
    <p:spTree>
      <p:nvGrpSpPr>
        <p:cNvPr id="39" name="Shape 39"/>
        <p:cNvGrpSpPr/>
        <p:nvPr/>
      </p:nvGrpSpPr>
      <p:grpSpPr>
        <a:xfrm>
          <a:off x="0" y="0"/>
          <a:ext cx="0" cy="0"/>
          <a:chOff x="0" y="0"/>
          <a:chExt cx="0" cy="0"/>
        </a:xfrm>
      </p:grpSpPr>
      <p:sp>
        <p:nvSpPr>
          <p:cNvPr id="40" name="Google Shape;40;p8"/>
          <p:cNvSpPr txBox="1"/>
          <p:nvPr>
            <p:ph type="title"/>
          </p:nvPr>
        </p:nvSpPr>
        <p:spPr>
          <a:xfrm>
            <a:off x="611189" y="712232"/>
            <a:ext cx="10956924" cy="78054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8"/>
          <p:cNvSpPr/>
          <p:nvPr>
            <p:ph idx="2" type="pic"/>
          </p:nvPr>
        </p:nvSpPr>
        <p:spPr>
          <a:xfrm>
            <a:off x="623887" y="2024063"/>
            <a:ext cx="5292725" cy="3062288"/>
          </a:xfrm>
          <a:prstGeom prst="rect">
            <a:avLst/>
          </a:prstGeom>
          <a:noFill/>
          <a:ln>
            <a:noFill/>
          </a:ln>
        </p:spPr>
        <p:txBody>
          <a:bodyPr anchorCtr="0" anchor="ctr" bIns="0" lIns="0" spcFirstLastPara="1" rIns="0" wrap="square" tIns="0">
            <a:noAutofit/>
          </a:bodyPr>
          <a:lstStyle>
            <a:lvl1pPr lvl="0" marR="0" rtl="0" algn="ctr">
              <a:lnSpc>
                <a:spcPct val="114000"/>
              </a:lnSpc>
              <a:spcBef>
                <a:spcPts val="1800"/>
              </a:spcBef>
              <a:spcAft>
                <a:spcPts val="0"/>
              </a:spcAft>
              <a:buClr>
                <a:schemeClr val="lt2"/>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14000"/>
              </a:lnSpc>
              <a:spcBef>
                <a:spcPts val="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 name="Google Shape;42;p8"/>
          <p:cNvSpPr/>
          <p:nvPr>
            <p:ph idx="3" type="pic"/>
          </p:nvPr>
        </p:nvSpPr>
        <p:spPr>
          <a:xfrm>
            <a:off x="6275389" y="2024063"/>
            <a:ext cx="5292724" cy="3062288"/>
          </a:xfrm>
          <a:prstGeom prst="rect">
            <a:avLst/>
          </a:prstGeom>
          <a:noFill/>
          <a:ln>
            <a:noFill/>
          </a:ln>
        </p:spPr>
        <p:txBody>
          <a:bodyPr anchorCtr="0" anchor="ctr" bIns="0" lIns="0" spcFirstLastPara="1" rIns="0" wrap="square" tIns="0">
            <a:noAutofit/>
          </a:bodyPr>
          <a:lstStyle>
            <a:lvl1pPr lvl="0" marR="0" rtl="0" algn="ctr">
              <a:lnSpc>
                <a:spcPct val="114000"/>
              </a:lnSpc>
              <a:spcBef>
                <a:spcPts val="1800"/>
              </a:spcBef>
              <a:spcAft>
                <a:spcPts val="0"/>
              </a:spcAft>
              <a:buClr>
                <a:schemeClr val="lt2"/>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14000"/>
              </a:lnSpc>
              <a:spcBef>
                <a:spcPts val="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 name="Google Shape;43;p8"/>
          <p:cNvSpPr txBox="1"/>
          <p:nvPr>
            <p:ph idx="1" type="body"/>
          </p:nvPr>
        </p:nvSpPr>
        <p:spPr>
          <a:xfrm>
            <a:off x="623888" y="5086351"/>
            <a:ext cx="5292726" cy="241299"/>
          </a:xfrm>
          <a:prstGeom prst="rect">
            <a:avLst/>
          </a:prstGeom>
          <a:noFill/>
          <a:ln>
            <a:noFill/>
          </a:ln>
        </p:spPr>
        <p:txBody>
          <a:bodyPr anchorCtr="0" anchor="t" bIns="0" lIns="0" spcFirstLastPara="1" rIns="0" wrap="square" tIns="36000">
            <a:noAutofit/>
          </a:bodyPr>
          <a:lstStyle>
            <a:lvl1pPr indent="-228600" lvl="0" marL="457200" algn="l">
              <a:lnSpc>
                <a:spcPct val="114000"/>
              </a:lnSpc>
              <a:spcBef>
                <a:spcPts val="1800"/>
              </a:spcBef>
              <a:spcAft>
                <a:spcPts val="0"/>
              </a:spcAft>
              <a:buSzPts val="900"/>
              <a:buFont typeface="Arial"/>
              <a:buNone/>
              <a:defRPr sz="900"/>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8"/>
          <p:cNvSpPr txBox="1"/>
          <p:nvPr>
            <p:ph idx="4" type="body"/>
          </p:nvPr>
        </p:nvSpPr>
        <p:spPr>
          <a:xfrm>
            <a:off x="6275385" y="5086351"/>
            <a:ext cx="5292727" cy="241299"/>
          </a:xfrm>
          <a:prstGeom prst="rect">
            <a:avLst/>
          </a:prstGeom>
          <a:noFill/>
          <a:ln>
            <a:noFill/>
          </a:ln>
        </p:spPr>
        <p:txBody>
          <a:bodyPr anchorCtr="0" anchor="t" bIns="0" lIns="0" spcFirstLastPara="1" rIns="0" wrap="square" tIns="36000">
            <a:noAutofit/>
          </a:bodyPr>
          <a:lstStyle>
            <a:lvl1pPr indent="-228600" lvl="0" marL="457200" algn="l">
              <a:lnSpc>
                <a:spcPct val="114000"/>
              </a:lnSpc>
              <a:spcBef>
                <a:spcPts val="1800"/>
              </a:spcBef>
              <a:spcAft>
                <a:spcPts val="0"/>
              </a:spcAft>
              <a:buSzPts val="900"/>
              <a:buFont typeface="Arial"/>
              <a:buNone/>
              <a:defRPr sz="900"/>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icture, Caption">
  <p:cSld name="Title, Picture, Caption">
    <p:spTree>
      <p:nvGrpSpPr>
        <p:cNvPr id="45" name="Shape 45"/>
        <p:cNvGrpSpPr/>
        <p:nvPr/>
      </p:nvGrpSpPr>
      <p:grpSpPr>
        <a:xfrm>
          <a:off x="0" y="0"/>
          <a:ext cx="0" cy="0"/>
          <a:chOff x="0" y="0"/>
          <a:chExt cx="0" cy="0"/>
        </a:xfrm>
      </p:grpSpPr>
      <p:sp>
        <p:nvSpPr>
          <p:cNvPr id="46" name="Google Shape;46;p9"/>
          <p:cNvSpPr txBox="1"/>
          <p:nvPr>
            <p:ph type="title"/>
          </p:nvPr>
        </p:nvSpPr>
        <p:spPr>
          <a:xfrm>
            <a:off x="611189" y="712232"/>
            <a:ext cx="10956924" cy="78054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9"/>
          <p:cNvSpPr/>
          <p:nvPr>
            <p:ph idx="2" type="pic"/>
          </p:nvPr>
        </p:nvSpPr>
        <p:spPr>
          <a:xfrm>
            <a:off x="623888" y="2024064"/>
            <a:ext cx="8101013" cy="3889375"/>
          </a:xfrm>
          <a:prstGeom prst="rect">
            <a:avLst/>
          </a:prstGeom>
          <a:noFill/>
          <a:ln>
            <a:noFill/>
          </a:ln>
        </p:spPr>
        <p:txBody>
          <a:bodyPr anchorCtr="0" anchor="ctr" bIns="0" lIns="0" spcFirstLastPara="1" rIns="0" wrap="square" tIns="0">
            <a:noAutofit/>
          </a:bodyPr>
          <a:lstStyle>
            <a:lvl1pPr lvl="0" marR="0" rtl="0" algn="ctr">
              <a:lnSpc>
                <a:spcPct val="114000"/>
              </a:lnSpc>
              <a:spcBef>
                <a:spcPts val="1800"/>
              </a:spcBef>
              <a:spcAft>
                <a:spcPts val="0"/>
              </a:spcAft>
              <a:buClr>
                <a:schemeClr val="lt2"/>
              </a:buClr>
              <a:buSzPts val="1800"/>
              <a:buFont typeface="Arial"/>
              <a:buNone/>
              <a:defRPr b="0" i="0" sz="1800" u="none" cap="none" strike="noStrike">
                <a:solidFill>
                  <a:schemeClr val="dk1"/>
                </a:solidFill>
                <a:latin typeface="Arial"/>
                <a:ea typeface="Arial"/>
                <a:cs typeface="Arial"/>
                <a:sym typeface="Arial"/>
              </a:defRPr>
            </a:lvl1pPr>
            <a:lvl2pPr lvl="1" marR="0" rtl="0" algn="l">
              <a:lnSpc>
                <a:spcPct val="114000"/>
              </a:lnSpc>
              <a:spcBef>
                <a:spcPts val="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lvl="3"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9"/>
          <p:cNvSpPr txBox="1"/>
          <p:nvPr>
            <p:ph idx="1" type="body"/>
          </p:nvPr>
        </p:nvSpPr>
        <p:spPr>
          <a:xfrm>
            <a:off x="623887" y="5913438"/>
            <a:ext cx="8101013" cy="241299"/>
          </a:xfrm>
          <a:prstGeom prst="rect">
            <a:avLst/>
          </a:prstGeom>
          <a:noFill/>
          <a:ln>
            <a:noFill/>
          </a:ln>
        </p:spPr>
        <p:txBody>
          <a:bodyPr anchorCtr="0" anchor="t" bIns="0" lIns="0" spcFirstLastPara="1" rIns="0" wrap="square" tIns="36000">
            <a:noAutofit/>
          </a:bodyPr>
          <a:lstStyle>
            <a:lvl1pPr indent="-228600" lvl="0" marL="457200" algn="l">
              <a:lnSpc>
                <a:spcPct val="114000"/>
              </a:lnSpc>
              <a:spcBef>
                <a:spcPts val="1800"/>
              </a:spcBef>
              <a:spcAft>
                <a:spcPts val="0"/>
              </a:spcAft>
              <a:buSzPts val="900"/>
              <a:buFont typeface="Arial"/>
              <a:buNone/>
              <a:defRPr sz="900"/>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0"/>
              </a:spcBef>
              <a:spcAft>
                <a:spcPts val="0"/>
              </a:spcAft>
              <a:buClr>
                <a:schemeClr val="dk1"/>
              </a:buClr>
              <a:buSzPts val="1800"/>
              <a:buChar char="►"/>
              <a:defRPr/>
            </a:lvl3pPr>
            <a:lvl4pPr indent="-342900" lvl="3" marL="1828800" algn="l">
              <a:lnSpc>
                <a:spcPct val="114000"/>
              </a:lnSpc>
              <a:spcBef>
                <a:spcPts val="0"/>
              </a:spcBef>
              <a:spcAft>
                <a:spcPts val="0"/>
              </a:spcAft>
              <a:buClr>
                <a:schemeClr val="dk1"/>
              </a:buClr>
              <a:buSzPts val="1800"/>
              <a:buChar char="•"/>
              <a:defRPr/>
            </a:lvl4pPr>
            <a:lvl5pPr indent="-342900" lvl="4" marL="2286000" algn="l">
              <a:lnSpc>
                <a:spcPct val="114000"/>
              </a:lnSpc>
              <a:spcBef>
                <a:spcPts val="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9"/>
          <p:cNvSpPr txBox="1"/>
          <p:nvPr>
            <p:ph idx="3" type="body"/>
          </p:nvPr>
        </p:nvSpPr>
        <p:spPr>
          <a:xfrm>
            <a:off x="8934451" y="2033590"/>
            <a:ext cx="2633662" cy="3879847"/>
          </a:xfrm>
          <a:prstGeom prst="rect">
            <a:avLst/>
          </a:prstGeom>
          <a:noFill/>
          <a:ln>
            <a:noFill/>
          </a:ln>
        </p:spPr>
        <p:txBody>
          <a:bodyPr anchorCtr="0" anchor="t" bIns="0" lIns="0" spcFirstLastPara="1" rIns="0" wrap="square" tIns="0">
            <a:noAutofit/>
          </a:bodyPr>
          <a:lstStyle>
            <a:lvl1pPr indent="-317500" lvl="0" marL="457200" algn="l">
              <a:lnSpc>
                <a:spcPct val="114000"/>
              </a:lnSpc>
              <a:spcBef>
                <a:spcPts val="1800"/>
              </a:spcBef>
              <a:spcAft>
                <a:spcPts val="0"/>
              </a:spcAft>
              <a:buSzPts val="1400"/>
              <a:buFont typeface="Arial"/>
              <a:buChar char="•"/>
              <a:defRPr sz="1400"/>
            </a:lvl1pPr>
            <a:lvl2pPr indent="-317500" lvl="1" marL="914400" algn="l">
              <a:lnSpc>
                <a:spcPct val="114000"/>
              </a:lnSpc>
              <a:spcBef>
                <a:spcPts val="0"/>
              </a:spcBef>
              <a:spcAft>
                <a:spcPts val="0"/>
              </a:spcAft>
              <a:buSzPts val="1400"/>
              <a:buFont typeface="Arial"/>
              <a:buChar char="•"/>
              <a:defRPr sz="1400"/>
            </a:lvl2pPr>
            <a:lvl3pPr indent="-317500" lvl="2" marL="1371600" algn="l">
              <a:lnSpc>
                <a:spcPct val="114000"/>
              </a:lnSpc>
              <a:spcBef>
                <a:spcPts val="0"/>
              </a:spcBef>
              <a:spcAft>
                <a:spcPts val="0"/>
              </a:spcAft>
              <a:buClr>
                <a:schemeClr val="dk1"/>
              </a:buClr>
              <a:buSzPts val="1400"/>
              <a:buChar char="►"/>
              <a:defRPr sz="1400"/>
            </a:lvl3pPr>
            <a:lvl4pPr indent="-317500" lvl="3" marL="1828800" algn="l">
              <a:lnSpc>
                <a:spcPct val="114000"/>
              </a:lnSpc>
              <a:spcBef>
                <a:spcPts val="0"/>
              </a:spcBef>
              <a:spcAft>
                <a:spcPts val="0"/>
              </a:spcAft>
              <a:buClr>
                <a:schemeClr val="dk1"/>
              </a:buClr>
              <a:buSzPts val="1400"/>
              <a:buChar char="•"/>
              <a:defRPr sz="1400"/>
            </a:lvl4pPr>
            <a:lvl5pPr indent="-317500" lvl="4" marL="2286000" algn="l">
              <a:lnSpc>
                <a:spcPct val="114000"/>
              </a:lnSpc>
              <a:spcBef>
                <a:spcPts val="0"/>
              </a:spcBef>
              <a:spcAft>
                <a:spcPts val="0"/>
              </a:spcAft>
              <a:buClr>
                <a:schemeClr val="dk1"/>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11189" y="712232"/>
            <a:ext cx="10956924" cy="7805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3889" y="2024064"/>
            <a:ext cx="10944224" cy="3889375"/>
          </a:xfrm>
          <a:prstGeom prst="rect">
            <a:avLst/>
          </a:prstGeom>
          <a:noFill/>
          <a:ln>
            <a:noFill/>
          </a:ln>
        </p:spPr>
        <p:txBody>
          <a:bodyPr anchorCtr="0" anchor="t" bIns="0" lIns="0" spcFirstLastPara="1" rIns="0" wrap="square" tIns="0">
            <a:noAutofit/>
          </a:bodyPr>
          <a:lstStyle>
            <a:lvl1pPr indent="-342900" lvl="0" marL="457200" marR="0" rtl="0" algn="l">
              <a:lnSpc>
                <a:spcPct val="114000"/>
              </a:lnSpc>
              <a:spcBef>
                <a:spcPts val="180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1pPr>
            <a:lvl2pPr indent="-342900" lvl="1" marL="914400" marR="0" rtl="0" algn="l">
              <a:lnSpc>
                <a:spcPct val="114000"/>
              </a:lnSpc>
              <a:spcBef>
                <a:spcPts val="0"/>
              </a:spcBef>
              <a:spcAft>
                <a:spcPts val="0"/>
              </a:spcAft>
              <a:buClr>
                <a:schemeClr val="accent2"/>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14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nvSpPr>
        <p:spPr>
          <a:xfrm>
            <a:off x="11377083" y="293577"/>
            <a:ext cx="514351" cy="293798"/>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fld id="{00000000-1234-1234-1234-123412341234}" type="slidenum">
              <a:rPr b="0" i="0" lang="en-GB" sz="1600" u="none" cap="none" strike="noStrike">
                <a:solidFill>
                  <a:schemeClr val="dk1"/>
                </a:solidFill>
                <a:latin typeface="Arial"/>
                <a:ea typeface="Arial"/>
                <a:cs typeface="Arial"/>
                <a:sym typeface="Arial"/>
              </a:rPr>
              <a:t>‹#›</a:t>
            </a:fld>
            <a:endParaRPr b="0" i="0" sz="1600" u="none" cap="none" strike="noStrike">
              <a:solidFill>
                <a:schemeClr val="dk1"/>
              </a:solidFill>
              <a:latin typeface="Arial"/>
              <a:ea typeface="Arial"/>
              <a:cs typeface="Arial"/>
              <a:sym typeface="Arial"/>
            </a:endParaRPr>
          </a:p>
        </p:txBody>
      </p:sp>
      <p:cxnSp>
        <p:nvCxnSpPr>
          <p:cNvPr id="13" name="Google Shape;13;p1"/>
          <p:cNvCxnSpPr/>
          <p:nvPr/>
        </p:nvCxnSpPr>
        <p:spPr>
          <a:xfrm>
            <a:off x="623889" y="339297"/>
            <a:ext cx="5292724" cy="0"/>
          </a:xfrm>
          <a:prstGeom prst="straightConnector1">
            <a:avLst/>
          </a:prstGeom>
          <a:noFill/>
          <a:ln cap="flat" cmpd="sng" w="9525">
            <a:solidFill>
              <a:schemeClr val="accent1"/>
            </a:solidFill>
            <a:prstDash val="solid"/>
            <a:miter lim="800000"/>
            <a:headEnd len="sm" w="sm" type="none"/>
            <a:tailEnd len="sm" w="sm" type="none"/>
          </a:ln>
        </p:spPr>
      </p:cxnSp>
      <p:cxnSp>
        <p:nvCxnSpPr>
          <p:cNvPr id="14" name="Google Shape;14;p1"/>
          <p:cNvCxnSpPr/>
          <p:nvPr/>
        </p:nvCxnSpPr>
        <p:spPr>
          <a:xfrm>
            <a:off x="6275389" y="339297"/>
            <a:ext cx="5292726" cy="0"/>
          </a:xfrm>
          <a:prstGeom prst="straightConnector1">
            <a:avLst/>
          </a:prstGeom>
          <a:noFill/>
          <a:ln cap="flat" cmpd="sng" w="9525">
            <a:solidFill>
              <a:schemeClr val="accent1"/>
            </a:solidFill>
            <a:prstDash val="solid"/>
            <a:miter lim="800000"/>
            <a:headEnd len="sm" w="sm" type="none"/>
            <a:tailEnd len="sm" w="sm" type="none"/>
          </a:ln>
        </p:spPr>
      </p:cxnSp>
      <p:pic>
        <p:nvPicPr>
          <p:cNvPr id="15" name="Google Shape;15;p1"/>
          <p:cNvPicPr preferRelativeResize="0"/>
          <p:nvPr/>
        </p:nvPicPr>
        <p:blipFill rotWithShape="1">
          <a:blip r:embed="rId1">
            <a:alphaModFix/>
          </a:blip>
          <a:srcRect b="0" l="0" r="0" t="0"/>
          <a:stretch/>
        </p:blipFill>
        <p:spPr>
          <a:xfrm>
            <a:off x="623888" y="6413956"/>
            <a:ext cx="2275200" cy="120448"/>
          </a:xfrm>
          <a:prstGeom prst="rect">
            <a:avLst/>
          </a:prstGeom>
          <a:noFill/>
          <a:ln>
            <a:noFill/>
          </a:ln>
        </p:spPr>
      </p:pic>
      <p:sp>
        <p:nvSpPr>
          <p:cNvPr id="16" name="Google Shape;16;p1"/>
          <p:cNvSpPr/>
          <p:nvPr/>
        </p:nvSpPr>
        <p:spPr>
          <a:xfrm>
            <a:off x="623888" y="381001"/>
            <a:ext cx="5292725" cy="21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900">
                <a:solidFill>
                  <a:schemeClr val="dk1"/>
                </a:solidFill>
              </a:rPr>
              <a:t>Optimizing XFEL experiment methodology through start-to-end simulations</a:t>
            </a:r>
            <a:endParaRPr/>
          </a:p>
        </p:txBody>
      </p:sp>
      <p:sp>
        <p:nvSpPr>
          <p:cNvPr id="17" name="Google Shape;17;p1"/>
          <p:cNvSpPr/>
          <p:nvPr/>
        </p:nvSpPr>
        <p:spPr>
          <a:xfrm>
            <a:off x="6275389" y="381001"/>
            <a:ext cx="5292724" cy="216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GB" sz="900">
                <a:solidFill>
                  <a:schemeClr val="dk1"/>
                </a:solidFill>
              </a:rPr>
              <a:t>Juncheng E, PBS meeting, March 09th, 2021</a:t>
            </a:r>
            <a:endParaRPr sz="900">
              <a:solidFill>
                <a:schemeClr val="dk1"/>
              </a:solidFill>
            </a:endParaRPr>
          </a:p>
          <a:p>
            <a:pPr indent="0" lvl="0" marL="0" marR="0" rtl="0" algn="l">
              <a:spcBef>
                <a:spcPts val="0"/>
              </a:spcBef>
              <a:spcAft>
                <a:spcPts val="0"/>
              </a:spcAft>
              <a:buClr>
                <a:srgbClr val="000000"/>
              </a:buClr>
              <a:buFont typeface="Arial"/>
              <a:buNone/>
            </a:pPr>
            <a:r>
              <a:t/>
            </a:r>
            <a:endParaRPr sz="900">
              <a:solidFill>
                <a:schemeClr val="dk1"/>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275">
          <p15:clr>
            <a:srgbClr val="F26B43"/>
          </p15:clr>
        </p15:guide>
        <p15:guide id="2" pos="3727">
          <p15:clr>
            <a:srgbClr val="F26B43"/>
          </p15:clr>
        </p15:guide>
        <p15:guide id="3" pos="3953">
          <p15:clr>
            <a:srgbClr val="F26B43"/>
          </p15:clr>
        </p15:guide>
        <p15:guide id="4" pos="393">
          <p15:clr>
            <a:srgbClr val="F26B43"/>
          </p15:clr>
        </p15:guide>
        <p15:guide id="5" pos="7287">
          <p15:clr>
            <a:srgbClr val="F26B43"/>
          </p15:clr>
        </p15:guide>
        <p15:guide id="6" orient="horz" pos="372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22.png"/></Relationships>
</file>

<file path=ppt/slides/_rels/slide15.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8.png"/><Relationship Id="rId9" Type="http://schemas.openxmlformats.org/officeDocument/2006/relationships/image" Target="../media/image35.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21.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6.png"/><Relationship Id="rId5" Type="http://schemas.openxmlformats.org/officeDocument/2006/relationships/image" Target="../media/image34.jpg"/><Relationship Id="rId6" Type="http://schemas.openxmlformats.org/officeDocument/2006/relationships/image" Target="../media/image56.png"/><Relationship Id="rId7" Type="http://schemas.openxmlformats.org/officeDocument/2006/relationships/image" Target="../media/image39.png"/></Relationships>
</file>

<file path=ppt/slides/_rels/slide18.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33.png"/><Relationship Id="rId13" Type="http://schemas.openxmlformats.org/officeDocument/2006/relationships/image" Target="../media/image37.png"/><Relationship Id="rId12" Type="http://schemas.openxmlformats.org/officeDocument/2006/relationships/image" Target="../media/image48.gif"/><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 Id="rId5" Type="http://schemas.openxmlformats.org/officeDocument/2006/relationships/image" Target="../media/image18.png"/><Relationship Id="rId6" Type="http://schemas.openxmlformats.org/officeDocument/2006/relationships/image" Target="../media/image40.png"/><Relationship Id="rId7" Type="http://schemas.openxmlformats.org/officeDocument/2006/relationships/image" Target="../media/image45.png"/><Relationship Id="rId8"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53.png"/><Relationship Id="rId9" Type="http://schemas.openxmlformats.org/officeDocument/2006/relationships/image" Target="../media/image60.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github.com/PaNOSC-ViNYL/SimEx-Lit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64.png"/><Relationship Id="rId12"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3.png"/><Relationship Id="rId4" Type="http://schemas.openxmlformats.org/officeDocument/2006/relationships/image" Target="../media/image49.jpg"/><Relationship Id="rId9" Type="http://schemas.openxmlformats.org/officeDocument/2006/relationships/image" Target="../media/image62.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54.png"/><Relationship Id="rId8" Type="http://schemas.openxmlformats.org/officeDocument/2006/relationships/image" Target="../media/image5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PaNOSC-ViNYL/SimEx" TargetMode="External"/><Relationship Id="rId4" Type="http://schemas.openxmlformats.org/officeDocument/2006/relationships/hyperlink" Target="https://github.com/PaNOSC-ViNYL/SimEx-Lite" TargetMode="External"/><Relationship Id="rId9" Type="http://schemas.openxmlformats.org/officeDocument/2006/relationships/hyperlink" Target="https://github.com/PaNOSC-ViNYL/ViNYL-project" TargetMode="External"/><Relationship Id="rId5" Type="http://schemas.openxmlformats.org/officeDocument/2006/relationships/hyperlink" Target="https://simex.readthedocs.io/en/latest/" TargetMode="External"/><Relationship Id="rId6" Type="http://schemas.openxmlformats.org/officeDocument/2006/relationships/hyperlink" Target="https://github.com/PaNOSC-ViNYL/SimEx-notebooks" TargetMode="External"/><Relationship Id="rId7" Type="http://schemas.openxmlformats.org/officeDocument/2006/relationships/hyperlink" Target="https://github.com/openPMD" TargetMode="External"/><Relationship Id="rId8" Type="http://schemas.openxmlformats.org/officeDocument/2006/relationships/hyperlink" Target="https://www.nexusforma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5.gif"/><Relationship Id="rId5" Type="http://schemas.openxmlformats.org/officeDocument/2006/relationships/image" Target="../media/image1.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10" Type="http://schemas.openxmlformats.org/officeDocument/2006/relationships/image" Target="../media/image6.png"/><Relationship Id="rId9"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5.gif"/><Relationship Id="rId7" Type="http://schemas.openxmlformats.org/officeDocument/2006/relationships/image" Target="../media/image10.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0.png"/><Relationship Id="rId13" Type="http://schemas.openxmlformats.org/officeDocument/2006/relationships/image" Target="../media/image6.png"/><Relationship Id="rId12"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5.gif"/><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0.png"/><Relationship Id="rId13" Type="http://schemas.openxmlformats.org/officeDocument/2006/relationships/image" Target="../media/image6.png"/><Relationship Id="rId12"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5.gif"/><Relationship Id="rId5" Type="http://schemas.openxmlformats.org/officeDocument/2006/relationships/image" Target="../media/image3.png"/><Relationship Id="rId6" Type="http://schemas.openxmlformats.org/officeDocument/2006/relationships/image" Target="../media/image8.png"/><Relationship Id="rId7" Type="http://schemas.openxmlformats.org/officeDocument/2006/relationships/image" Target="../media/image11.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2"/>
          <p:cNvSpPr txBox="1"/>
          <p:nvPr>
            <p:ph type="ctrTitle"/>
          </p:nvPr>
        </p:nvSpPr>
        <p:spPr>
          <a:xfrm>
            <a:off x="612000" y="1120776"/>
            <a:ext cx="8039624" cy="1050925"/>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2800"/>
              <a:buFont typeface="Arial"/>
              <a:buNone/>
            </a:pPr>
            <a:r>
              <a:rPr lang="en-GB"/>
              <a:t>Optimizing XFEL experiment methodology through start-to-end simulations</a:t>
            </a:r>
            <a:endParaRPr/>
          </a:p>
        </p:txBody>
      </p:sp>
      <p:sp>
        <p:nvSpPr>
          <p:cNvPr id="59" name="Google Shape;59;p12"/>
          <p:cNvSpPr txBox="1"/>
          <p:nvPr>
            <p:ph idx="1" type="subTitle"/>
          </p:nvPr>
        </p:nvSpPr>
        <p:spPr>
          <a:xfrm>
            <a:off x="623889" y="2583180"/>
            <a:ext cx="8039624" cy="3330258"/>
          </a:xfrm>
          <a:prstGeom prst="rect">
            <a:avLst/>
          </a:prstGeom>
          <a:noFill/>
          <a:ln>
            <a:noFill/>
          </a:ln>
        </p:spPr>
        <p:txBody>
          <a:bodyPr anchorCtr="0" anchor="t" bIns="0" lIns="0" spcFirstLastPara="1" rIns="0" wrap="square" tIns="0">
            <a:noAutofit/>
          </a:bodyPr>
          <a:lstStyle/>
          <a:p>
            <a:pPr indent="0" lvl="0" marL="0" rtl="0" algn="l">
              <a:lnSpc>
                <a:spcPct val="114000"/>
              </a:lnSpc>
              <a:spcBef>
                <a:spcPts val="0"/>
              </a:spcBef>
              <a:spcAft>
                <a:spcPts val="0"/>
              </a:spcAft>
              <a:buSzPts val="2000"/>
              <a:buFont typeface="Arial"/>
              <a:buNone/>
            </a:pPr>
            <a:r>
              <a:rPr lang="en-GB"/>
              <a:t>Juncheng E (Jun)</a:t>
            </a:r>
            <a:endParaRPr/>
          </a:p>
          <a:p>
            <a:pPr indent="0" lvl="0" marL="0" rtl="0" algn="l">
              <a:lnSpc>
                <a:spcPct val="114000"/>
              </a:lnSpc>
              <a:spcBef>
                <a:spcPts val="0"/>
              </a:spcBef>
              <a:spcAft>
                <a:spcPts val="0"/>
              </a:spcAft>
              <a:buSzPts val="2000"/>
              <a:buFont typeface="Arial"/>
              <a:buNone/>
            </a:pPr>
            <a:r>
              <a:rPr lang="en-GB"/>
              <a:t>SPB/SFX Group </a:t>
            </a:r>
            <a:endParaRPr/>
          </a:p>
          <a:p>
            <a:pPr indent="0" lvl="0" marL="0" rtl="0" algn="l">
              <a:lnSpc>
                <a:spcPct val="114000"/>
              </a:lnSpc>
              <a:spcBef>
                <a:spcPts val="0"/>
              </a:spcBef>
              <a:spcAft>
                <a:spcPts val="0"/>
              </a:spcAft>
              <a:buSzPts val="2000"/>
              <a:buFont typeface="Arial"/>
              <a:buNone/>
            </a:pPr>
            <a:r>
              <a:t/>
            </a:r>
            <a:endParaRPr/>
          </a:p>
          <a:p>
            <a:pPr indent="0" lvl="0" marL="0" rtl="0" algn="l">
              <a:lnSpc>
                <a:spcPct val="114000"/>
              </a:lnSpc>
              <a:spcBef>
                <a:spcPts val="0"/>
              </a:spcBef>
              <a:spcAft>
                <a:spcPts val="0"/>
              </a:spcAft>
              <a:buSzPts val="2000"/>
              <a:buFont typeface="Arial"/>
              <a:buNone/>
            </a:pPr>
            <a:r>
              <a:rPr lang="en-GB"/>
              <a:t>PBS meeting</a:t>
            </a:r>
            <a:endParaRPr/>
          </a:p>
          <a:p>
            <a:pPr indent="0" lvl="0" marL="0" rtl="0" algn="l">
              <a:lnSpc>
                <a:spcPct val="114000"/>
              </a:lnSpc>
              <a:spcBef>
                <a:spcPts val="0"/>
              </a:spcBef>
              <a:spcAft>
                <a:spcPts val="0"/>
              </a:spcAft>
              <a:buSzPts val="2000"/>
              <a:buFont typeface="Arial"/>
              <a:buNone/>
            </a:pPr>
            <a:r>
              <a:rPr lang="en-GB"/>
              <a:t>March 9th, 2021</a:t>
            </a:r>
            <a:endParaRPr/>
          </a:p>
          <a:p>
            <a:pPr indent="0" lvl="0" marL="0" rtl="0" algn="l">
              <a:lnSpc>
                <a:spcPct val="114000"/>
              </a:lnSpc>
              <a:spcBef>
                <a:spcPts val="0"/>
              </a:spcBef>
              <a:spcAft>
                <a:spcPts val="0"/>
              </a:spcAft>
              <a:buSzPts val="2000"/>
              <a:buFont typeface="Arial"/>
              <a:buNone/>
            </a:pPr>
            <a:r>
              <a:t/>
            </a:r>
            <a:endParaRPr/>
          </a:p>
          <a:p>
            <a:pPr indent="0" lvl="0" marL="0" rtl="0" algn="l">
              <a:spcBef>
                <a:spcPts val="0"/>
              </a:spcBef>
              <a:spcAft>
                <a:spcPts val="0"/>
              </a:spcAft>
              <a:buSzPts val="2000"/>
              <a:buFont typeface="Arial"/>
              <a:buNone/>
            </a:pPr>
            <a:r>
              <a:t/>
            </a:r>
            <a:endParaRPr/>
          </a:p>
          <a:p>
            <a:pPr indent="0" lvl="0" marL="0" rtl="0" algn="l">
              <a:spcBef>
                <a:spcPts val="0"/>
              </a:spcBef>
              <a:spcAft>
                <a:spcPts val="0"/>
              </a:spcAft>
              <a:buSzPts val="2000"/>
              <a:buFont typeface="Arial"/>
              <a:buNone/>
            </a:pPr>
            <a:r>
              <a:t/>
            </a:r>
            <a:endParaRPr/>
          </a:p>
          <a:p>
            <a:pPr indent="0" lvl="0" marL="0" rtl="0" algn="l">
              <a:spcBef>
                <a:spcPts val="0"/>
              </a:spcBef>
              <a:spcAft>
                <a:spcPts val="0"/>
              </a:spcAft>
              <a:buClr>
                <a:schemeClr val="dk1"/>
              </a:buClr>
              <a:buSzPts val="2000"/>
              <a:buFont typeface="Arial"/>
              <a:buNone/>
            </a:pPr>
            <a:r>
              <a:rPr lang="en-GB"/>
              <a:t>juncheng.e@xfel.eu</a:t>
            </a:r>
            <a:endParaRPr/>
          </a:p>
          <a:p>
            <a:pPr indent="0" lvl="0" marL="0" rtl="0" algn="l">
              <a:lnSpc>
                <a:spcPct val="114000"/>
              </a:lnSpc>
              <a:spcBef>
                <a:spcPts val="0"/>
              </a:spcBef>
              <a:spcAft>
                <a:spcPts val="0"/>
              </a:spcAft>
              <a:buSzPts val="20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1"/>
          <p:cNvSpPr/>
          <p:nvPr/>
        </p:nvSpPr>
        <p:spPr>
          <a:xfrm>
            <a:off x="276800" y="1218750"/>
            <a:ext cx="1780500" cy="1116900"/>
          </a:xfrm>
          <a:prstGeom prst="rect">
            <a:avLst/>
          </a:prstGeom>
          <a:solidFill>
            <a:srgbClr val="6AC844"/>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Photon source</a:t>
            </a:r>
            <a:endParaRPr b="0" i="0" sz="1200" u="none" cap="none" strike="noStrike">
              <a:latin typeface="Arial"/>
              <a:ea typeface="Arial"/>
              <a:cs typeface="Arial"/>
              <a:sym typeface="Arial"/>
            </a:endParaRPr>
          </a:p>
        </p:txBody>
      </p:sp>
      <p:sp>
        <p:nvSpPr>
          <p:cNvPr id="232" name="Google Shape;232;p21"/>
          <p:cNvSpPr/>
          <p:nvPr/>
        </p:nvSpPr>
        <p:spPr>
          <a:xfrm>
            <a:off x="3274310" y="1220826"/>
            <a:ext cx="2067300" cy="1116900"/>
          </a:xfrm>
          <a:prstGeom prst="rect">
            <a:avLst/>
          </a:prstGeom>
          <a:solidFill>
            <a:srgbClr val="6AC844"/>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Photon propagation</a:t>
            </a:r>
            <a:endParaRPr b="1" i="0" sz="1200" u="none" cap="none" strike="noStrike">
              <a:solidFill>
                <a:srgbClr val="000000"/>
              </a:solidFill>
              <a:latin typeface="Arial"/>
              <a:ea typeface="Arial"/>
              <a:cs typeface="Arial"/>
              <a:sym typeface="Arial"/>
            </a:endParaRPr>
          </a:p>
          <a:p>
            <a:pPr indent="-381000" lvl="0" marL="609600" marR="0" rtl="0" algn="just">
              <a:lnSpc>
                <a:spcPct val="100000"/>
              </a:lnSpc>
              <a:spcBef>
                <a:spcPts val="0"/>
              </a:spcBef>
              <a:spcAft>
                <a:spcPts val="0"/>
              </a:spcAft>
              <a:buSzPts val="1200"/>
              <a:buChar char="●"/>
            </a:pPr>
            <a:r>
              <a:rPr lang="en-GB" sz="1200"/>
              <a:t>Wave optics</a:t>
            </a:r>
            <a:endParaRPr sz="1200"/>
          </a:p>
          <a:p>
            <a:pPr indent="-381000" lvl="0" marL="609600" marR="0" rtl="0" algn="just">
              <a:lnSpc>
                <a:spcPct val="100000"/>
              </a:lnSpc>
              <a:spcBef>
                <a:spcPts val="0"/>
              </a:spcBef>
              <a:spcAft>
                <a:spcPts val="0"/>
              </a:spcAft>
              <a:buSzPts val="1200"/>
              <a:buChar char="●"/>
            </a:pPr>
            <a:r>
              <a:rPr lang="en-GB" sz="1200"/>
              <a:t>Raytracing</a:t>
            </a:r>
            <a:endParaRPr sz="1200"/>
          </a:p>
        </p:txBody>
      </p:sp>
      <p:sp>
        <p:nvSpPr>
          <p:cNvPr id="233" name="Google Shape;233;p21"/>
          <p:cNvSpPr/>
          <p:nvPr/>
        </p:nvSpPr>
        <p:spPr>
          <a:xfrm>
            <a:off x="6626173" y="1220826"/>
            <a:ext cx="2737200" cy="1116900"/>
          </a:xfrm>
          <a:prstGeom prst="rect">
            <a:avLst/>
          </a:prstGeom>
          <a:solidFill>
            <a:srgbClr val="6AC844"/>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Photon-Matter </a:t>
            </a:r>
            <a:r>
              <a:rPr b="1" lang="en-GB" sz="1200"/>
              <a:t>i</a:t>
            </a:r>
            <a:r>
              <a:rPr b="1" i="0" lang="en-GB" sz="1200" u="none" cap="none" strike="noStrike">
                <a:solidFill>
                  <a:srgbClr val="000000"/>
                </a:solidFill>
                <a:latin typeface="Arial"/>
                <a:ea typeface="Arial"/>
                <a:cs typeface="Arial"/>
                <a:sym typeface="Arial"/>
              </a:rPr>
              <a:t>nteraction</a:t>
            </a:r>
            <a:endParaRPr b="1" sz="1200"/>
          </a:p>
          <a:p>
            <a:pPr indent="-381000" lvl="0" marL="609600" marR="0" rtl="0" algn="just">
              <a:lnSpc>
                <a:spcPct val="100000"/>
              </a:lnSpc>
              <a:spcBef>
                <a:spcPts val="0"/>
              </a:spcBef>
              <a:spcAft>
                <a:spcPts val="0"/>
              </a:spcAft>
              <a:buSzPts val="1200"/>
              <a:buChar char="●"/>
            </a:pPr>
            <a:r>
              <a:rPr lang="en-GB" sz="1200"/>
              <a:t>Molecular dynamics</a:t>
            </a:r>
            <a:endParaRPr sz="1200"/>
          </a:p>
          <a:p>
            <a:pPr indent="-381000" lvl="0" marL="609600" marR="0" rtl="0" algn="just">
              <a:lnSpc>
                <a:spcPct val="100000"/>
              </a:lnSpc>
              <a:spcBef>
                <a:spcPts val="0"/>
              </a:spcBef>
              <a:spcAft>
                <a:spcPts val="0"/>
              </a:spcAft>
              <a:buSzPts val="1200"/>
              <a:buChar char="●"/>
            </a:pPr>
            <a:r>
              <a:rPr lang="en-GB" sz="1200"/>
              <a:t>Particle-In-Cell</a:t>
            </a:r>
            <a:endParaRPr sz="1200"/>
          </a:p>
          <a:p>
            <a:pPr indent="-381000" lvl="0" marL="609600" marR="0" rtl="0" algn="just">
              <a:lnSpc>
                <a:spcPct val="100000"/>
              </a:lnSpc>
              <a:spcBef>
                <a:spcPts val="0"/>
              </a:spcBef>
              <a:spcAft>
                <a:spcPts val="0"/>
              </a:spcAft>
              <a:buSzPts val="1200"/>
              <a:buChar char="●"/>
            </a:pPr>
            <a:r>
              <a:rPr lang="en-GB" sz="1200"/>
              <a:t>Radiation-Hydrodynamics</a:t>
            </a:r>
            <a:endParaRPr sz="1200"/>
          </a:p>
        </p:txBody>
      </p:sp>
      <p:sp>
        <p:nvSpPr>
          <p:cNvPr id="234" name="Google Shape;234;p21"/>
          <p:cNvSpPr/>
          <p:nvPr/>
        </p:nvSpPr>
        <p:spPr>
          <a:xfrm>
            <a:off x="5621221" y="4043615"/>
            <a:ext cx="2125200" cy="1116900"/>
          </a:xfrm>
          <a:prstGeom prst="rect">
            <a:avLst/>
          </a:prstGeom>
          <a:solidFill>
            <a:srgbClr val="6AC844"/>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Detector</a:t>
            </a:r>
            <a:endParaRPr b="1" i="0" sz="1200" u="none" cap="none" strike="noStrike">
              <a:solidFill>
                <a:srgbClr val="000000"/>
              </a:solidFill>
              <a:latin typeface="Arial"/>
              <a:ea typeface="Arial"/>
              <a:cs typeface="Arial"/>
              <a:sym typeface="Arial"/>
            </a:endParaRPr>
          </a:p>
          <a:p>
            <a:pPr indent="-381000" lvl="0" marL="609600" rtl="0" algn="just">
              <a:spcBef>
                <a:spcPts val="0"/>
              </a:spcBef>
              <a:spcAft>
                <a:spcPts val="0"/>
              </a:spcAft>
              <a:buClr>
                <a:schemeClr val="dk1"/>
              </a:buClr>
              <a:buSzPts val="1200"/>
              <a:buChar char="●"/>
            </a:pPr>
            <a:r>
              <a:rPr lang="en-GB" sz="1200">
                <a:solidFill>
                  <a:schemeClr val="dk1"/>
                </a:solidFill>
              </a:rPr>
              <a:t>Detector noise</a:t>
            </a:r>
            <a:endParaRPr b="1" sz="1200"/>
          </a:p>
        </p:txBody>
      </p:sp>
      <p:sp>
        <p:nvSpPr>
          <p:cNvPr id="235" name="Google Shape;235;p21"/>
          <p:cNvSpPr/>
          <p:nvPr/>
        </p:nvSpPr>
        <p:spPr>
          <a:xfrm>
            <a:off x="9281484" y="4003748"/>
            <a:ext cx="2182800" cy="1116900"/>
          </a:xfrm>
          <a:prstGeom prst="rect">
            <a:avLst/>
          </a:prstGeom>
          <a:solidFill>
            <a:srgbClr val="6AC844"/>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Signal generation</a:t>
            </a:r>
            <a:endParaRPr b="1" i="0" sz="1200" u="none" cap="none" strike="noStrike">
              <a:solidFill>
                <a:srgbClr val="000000"/>
              </a:solidFill>
              <a:latin typeface="Arial"/>
              <a:ea typeface="Arial"/>
              <a:cs typeface="Arial"/>
              <a:sym typeface="Arial"/>
            </a:endParaRPr>
          </a:p>
          <a:p>
            <a:pPr indent="-381000" lvl="0" marL="609600" marR="0" rtl="0" algn="just">
              <a:lnSpc>
                <a:spcPct val="100000"/>
              </a:lnSpc>
              <a:spcBef>
                <a:spcPts val="0"/>
              </a:spcBef>
              <a:spcAft>
                <a:spcPts val="0"/>
              </a:spcAft>
              <a:buSzPts val="1200"/>
              <a:buChar char="●"/>
            </a:pPr>
            <a:r>
              <a:rPr lang="en-GB" sz="1200"/>
              <a:t>Scattering</a:t>
            </a:r>
            <a:endParaRPr sz="1200"/>
          </a:p>
          <a:p>
            <a:pPr indent="-381000" lvl="0" marL="609600" marR="0" rtl="0" algn="just">
              <a:lnSpc>
                <a:spcPct val="100000"/>
              </a:lnSpc>
              <a:spcBef>
                <a:spcPts val="0"/>
              </a:spcBef>
              <a:spcAft>
                <a:spcPts val="0"/>
              </a:spcAft>
              <a:buSzPts val="1200"/>
              <a:buChar char="●"/>
            </a:pPr>
            <a:r>
              <a:rPr lang="en-GB" sz="1200"/>
              <a:t>Absorption</a:t>
            </a:r>
            <a:endParaRPr sz="1200"/>
          </a:p>
          <a:p>
            <a:pPr indent="-381000" lvl="0" marL="609600" marR="0" rtl="0" algn="just">
              <a:lnSpc>
                <a:spcPct val="100000"/>
              </a:lnSpc>
              <a:spcBef>
                <a:spcPts val="0"/>
              </a:spcBef>
              <a:spcAft>
                <a:spcPts val="0"/>
              </a:spcAft>
              <a:buSzPts val="1200"/>
              <a:buChar char="●"/>
            </a:pPr>
            <a:r>
              <a:rPr lang="en-GB" sz="1200"/>
              <a:t>Emission</a:t>
            </a:r>
            <a:endParaRPr sz="1200"/>
          </a:p>
        </p:txBody>
      </p:sp>
      <p:sp>
        <p:nvSpPr>
          <p:cNvPr id="236" name="Google Shape;236;p21"/>
          <p:cNvSpPr/>
          <p:nvPr/>
        </p:nvSpPr>
        <p:spPr>
          <a:xfrm>
            <a:off x="1548833" y="2465717"/>
            <a:ext cx="2364000" cy="1020900"/>
          </a:xfrm>
          <a:prstGeom prst="rect">
            <a:avLst/>
          </a:prstGeom>
          <a:solidFill>
            <a:srgbClr val="F1D920"/>
          </a:solidFill>
          <a:ln>
            <a:noFill/>
          </a:ln>
        </p:spPr>
        <p:txBody>
          <a:bodyPr anchorCtr="0" anchor="ctr" bIns="0" lIns="0" spcFirstLastPara="1" rIns="0" wrap="square" tIns="10800">
            <a:noAutofit/>
          </a:bodyPr>
          <a:lstStyle/>
          <a:p>
            <a:pPr indent="0" lvl="0" marL="63500" marR="0" rtl="0" algn="l">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Source radiation field</a:t>
            </a:r>
            <a:endParaRPr b="1"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SzPts val="1200"/>
              <a:buChar char="●"/>
            </a:pPr>
            <a:r>
              <a:rPr lang="en-GB" sz="1200"/>
              <a:t>SASE pulse profile with fluctuation</a:t>
            </a:r>
            <a:endParaRPr sz="1200"/>
          </a:p>
        </p:txBody>
      </p:sp>
      <p:sp>
        <p:nvSpPr>
          <p:cNvPr id="237" name="Google Shape;237;p21"/>
          <p:cNvSpPr/>
          <p:nvPr/>
        </p:nvSpPr>
        <p:spPr>
          <a:xfrm>
            <a:off x="4997457" y="2476483"/>
            <a:ext cx="2127300" cy="1116900"/>
          </a:xfrm>
          <a:prstGeom prst="rect">
            <a:avLst/>
          </a:prstGeom>
          <a:solidFill>
            <a:srgbClr val="F1D920"/>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Focus radiation field</a:t>
            </a:r>
            <a:endParaRPr b="1" i="0" sz="1200" u="none" cap="none" strike="noStrike">
              <a:solidFill>
                <a:srgbClr val="000000"/>
              </a:solidFill>
              <a:latin typeface="Arial"/>
              <a:ea typeface="Arial"/>
              <a:cs typeface="Arial"/>
              <a:sym typeface="Arial"/>
            </a:endParaRPr>
          </a:p>
          <a:p>
            <a:pPr indent="-304800" lvl="0" marL="457200" marR="0" rtl="0" algn="l">
              <a:lnSpc>
                <a:spcPct val="100000"/>
              </a:lnSpc>
              <a:spcBef>
                <a:spcPts val="0"/>
              </a:spcBef>
              <a:spcAft>
                <a:spcPts val="0"/>
              </a:spcAft>
              <a:buSzPts val="1200"/>
              <a:buChar char="●"/>
            </a:pPr>
            <a:r>
              <a:rPr lang="en-GB" sz="1200"/>
              <a:t>Wavefront data repository</a:t>
            </a:r>
            <a:endParaRPr sz="1200"/>
          </a:p>
        </p:txBody>
      </p:sp>
      <p:sp>
        <p:nvSpPr>
          <p:cNvPr id="238" name="Google Shape;238;p21"/>
          <p:cNvSpPr/>
          <p:nvPr/>
        </p:nvSpPr>
        <p:spPr>
          <a:xfrm>
            <a:off x="8553612" y="2465731"/>
            <a:ext cx="3192900" cy="1116900"/>
          </a:xfrm>
          <a:prstGeom prst="rect">
            <a:avLst/>
          </a:prstGeom>
          <a:solidFill>
            <a:srgbClr val="F1D920"/>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Sample trajectory</a:t>
            </a:r>
            <a:endParaRPr b="1" i="0" sz="1200" u="none" cap="none" strike="noStrike">
              <a:solidFill>
                <a:srgbClr val="000000"/>
              </a:solidFill>
              <a:latin typeface="Arial"/>
              <a:ea typeface="Arial"/>
              <a:cs typeface="Arial"/>
              <a:sym typeface="Arial"/>
            </a:endParaRPr>
          </a:p>
          <a:p>
            <a:pPr indent="-381000" lvl="0" marL="609600" marR="0" rtl="0" algn="just">
              <a:lnSpc>
                <a:spcPct val="100000"/>
              </a:lnSpc>
              <a:spcBef>
                <a:spcPts val="0"/>
              </a:spcBef>
              <a:spcAft>
                <a:spcPts val="0"/>
              </a:spcAft>
              <a:buSzPts val="1200"/>
              <a:buChar char="●"/>
            </a:pPr>
            <a:r>
              <a:rPr lang="en-GB" sz="1200"/>
              <a:t>Electron structure</a:t>
            </a:r>
            <a:endParaRPr sz="1200"/>
          </a:p>
          <a:p>
            <a:pPr indent="-381000" lvl="0" marL="609600" marR="0" rtl="0" algn="just">
              <a:lnSpc>
                <a:spcPct val="100000"/>
              </a:lnSpc>
              <a:spcBef>
                <a:spcPts val="0"/>
              </a:spcBef>
              <a:spcAft>
                <a:spcPts val="0"/>
              </a:spcAft>
              <a:buSzPts val="1200"/>
              <a:buChar char="●"/>
            </a:pPr>
            <a:r>
              <a:rPr lang="en-GB" sz="1200"/>
              <a:t>Atom positions</a:t>
            </a:r>
            <a:endParaRPr sz="1200"/>
          </a:p>
          <a:p>
            <a:pPr indent="-381000" lvl="0" marL="609600" marR="0" rtl="0" algn="just">
              <a:lnSpc>
                <a:spcPct val="100000"/>
              </a:lnSpc>
              <a:spcBef>
                <a:spcPts val="0"/>
              </a:spcBef>
              <a:spcAft>
                <a:spcPts val="0"/>
              </a:spcAft>
              <a:buSzPts val="1200"/>
              <a:buChar char="●"/>
            </a:pPr>
            <a:r>
              <a:rPr lang="en-GB" sz="1200"/>
              <a:t>Density, temperature, pressure</a:t>
            </a:r>
            <a:endParaRPr sz="1200"/>
          </a:p>
        </p:txBody>
      </p:sp>
      <p:sp>
        <p:nvSpPr>
          <p:cNvPr id="239" name="Google Shape;239;p21"/>
          <p:cNvSpPr/>
          <p:nvPr/>
        </p:nvSpPr>
        <p:spPr>
          <a:xfrm>
            <a:off x="3692038" y="5267353"/>
            <a:ext cx="1929300" cy="1116900"/>
          </a:xfrm>
          <a:prstGeom prst="rect">
            <a:avLst/>
          </a:prstGeom>
          <a:solidFill>
            <a:srgbClr val="F1D920"/>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Detector response</a:t>
            </a:r>
            <a:endParaRPr b="1" i="0" sz="1200" u="none" cap="none" strike="noStrike">
              <a:solidFill>
                <a:srgbClr val="000000"/>
              </a:solidFill>
              <a:latin typeface="Arial"/>
              <a:ea typeface="Arial"/>
              <a:cs typeface="Arial"/>
              <a:sym typeface="Arial"/>
            </a:endParaRPr>
          </a:p>
          <a:p>
            <a:pPr indent="-304800" lvl="0" marL="457200" rtl="0" algn="l">
              <a:spcBef>
                <a:spcPts val="0"/>
              </a:spcBef>
              <a:spcAft>
                <a:spcPts val="0"/>
              </a:spcAft>
              <a:buClr>
                <a:schemeClr val="dk1"/>
              </a:buClr>
              <a:buSzPts val="1200"/>
              <a:buChar char="●"/>
            </a:pPr>
            <a:r>
              <a:rPr lang="en-GB" sz="1200">
                <a:solidFill>
                  <a:schemeClr val="dk1"/>
                </a:solidFill>
              </a:rPr>
              <a:t>NEXUS data format</a:t>
            </a:r>
            <a:endParaRPr sz="1200"/>
          </a:p>
        </p:txBody>
      </p:sp>
      <p:sp>
        <p:nvSpPr>
          <p:cNvPr id="240" name="Google Shape;240;p21"/>
          <p:cNvSpPr/>
          <p:nvPr/>
        </p:nvSpPr>
        <p:spPr>
          <a:xfrm>
            <a:off x="7838867" y="5267350"/>
            <a:ext cx="2067300" cy="1116900"/>
          </a:xfrm>
          <a:prstGeom prst="rect">
            <a:avLst/>
          </a:prstGeom>
          <a:solidFill>
            <a:srgbClr val="F1D920"/>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i="0" lang="en-GB" sz="1200" u="none" cap="none" strike="noStrike">
                <a:solidFill>
                  <a:srgbClr val="000000"/>
                </a:solidFill>
                <a:latin typeface="Arial"/>
                <a:ea typeface="Arial"/>
                <a:cs typeface="Arial"/>
                <a:sym typeface="Arial"/>
              </a:rPr>
              <a:t>Ideal </a:t>
            </a:r>
            <a:r>
              <a:rPr b="1" lang="en-GB" sz="1200"/>
              <a:t>s</a:t>
            </a:r>
            <a:r>
              <a:rPr b="1" i="0" lang="en-GB" sz="1200" u="none" cap="none" strike="noStrike">
                <a:solidFill>
                  <a:srgbClr val="000000"/>
                </a:solidFill>
                <a:latin typeface="Arial"/>
                <a:ea typeface="Arial"/>
                <a:cs typeface="Arial"/>
                <a:sym typeface="Arial"/>
              </a:rPr>
              <a:t>ignal</a:t>
            </a:r>
            <a:endParaRPr b="0" i="0" sz="1200" u="none" cap="none" strike="noStrike">
              <a:latin typeface="Arial"/>
              <a:ea typeface="Arial"/>
              <a:cs typeface="Arial"/>
              <a:sym typeface="Arial"/>
            </a:endParaRPr>
          </a:p>
        </p:txBody>
      </p:sp>
      <p:cxnSp>
        <p:nvCxnSpPr>
          <p:cNvPr id="241" name="Google Shape;241;p21"/>
          <p:cNvCxnSpPr>
            <a:endCxn id="237" idx="0"/>
          </p:cNvCxnSpPr>
          <p:nvPr/>
        </p:nvCxnSpPr>
        <p:spPr>
          <a:xfrm>
            <a:off x="5341407" y="1910983"/>
            <a:ext cx="719700" cy="565500"/>
          </a:xfrm>
          <a:prstGeom prst="bentConnector2">
            <a:avLst/>
          </a:prstGeom>
          <a:noFill/>
          <a:ln cap="flat" cmpd="sng" w="9525">
            <a:solidFill>
              <a:srgbClr val="000000"/>
            </a:solidFill>
            <a:prstDash val="solid"/>
            <a:round/>
            <a:headEnd len="sm" w="sm" type="none"/>
            <a:tailEnd len="med" w="med" type="triangle"/>
          </a:ln>
        </p:spPr>
      </p:cxnSp>
      <p:cxnSp>
        <p:nvCxnSpPr>
          <p:cNvPr id="242" name="Google Shape;242;p21"/>
          <p:cNvCxnSpPr>
            <a:stCxn id="231" idx="3"/>
            <a:endCxn id="236" idx="0"/>
          </p:cNvCxnSpPr>
          <p:nvPr/>
        </p:nvCxnSpPr>
        <p:spPr>
          <a:xfrm>
            <a:off x="2057300" y="1777200"/>
            <a:ext cx="673500" cy="688500"/>
          </a:xfrm>
          <a:prstGeom prst="bentConnector2">
            <a:avLst/>
          </a:prstGeom>
          <a:noFill/>
          <a:ln cap="flat" cmpd="sng" w="9525">
            <a:solidFill>
              <a:srgbClr val="000000"/>
            </a:solidFill>
            <a:prstDash val="solid"/>
            <a:round/>
            <a:headEnd len="sm" w="sm" type="none"/>
            <a:tailEnd len="med" w="med" type="triangle"/>
          </a:ln>
        </p:spPr>
      </p:cxnSp>
      <p:cxnSp>
        <p:nvCxnSpPr>
          <p:cNvPr id="243" name="Google Shape;243;p21"/>
          <p:cNvCxnSpPr>
            <a:endCxn id="233" idx="2"/>
          </p:cNvCxnSpPr>
          <p:nvPr/>
        </p:nvCxnSpPr>
        <p:spPr>
          <a:xfrm flipH="1" rot="10800000">
            <a:off x="7124773" y="2337726"/>
            <a:ext cx="870000" cy="638400"/>
          </a:xfrm>
          <a:prstGeom prst="bentConnector2">
            <a:avLst/>
          </a:prstGeom>
          <a:noFill/>
          <a:ln cap="flat" cmpd="sng" w="9525">
            <a:solidFill>
              <a:srgbClr val="000000"/>
            </a:solidFill>
            <a:prstDash val="solid"/>
            <a:round/>
            <a:headEnd len="sm" w="sm" type="none"/>
            <a:tailEnd len="med" w="med" type="triangle"/>
          </a:ln>
        </p:spPr>
      </p:cxnSp>
      <p:cxnSp>
        <p:nvCxnSpPr>
          <p:cNvPr id="244" name="Google Shape;244;p21"/>
          <p:cNvCxnSpPr/>
          <p:nvPr/>
        </p:nvCxnSpPr>
        <p:spPr>
          <a:xfrm>
            <a:off x="9365632" y="1777597"/>
            <a:ext cx="785100" cy="687600"/>
          </a:xfrm>
          <a:prstGeom prst="bentConnector2">
            <a:avLst/>
          </a:prstGeom>
          <a:noFill/>
          <a:ln cap="flat" cmpd="sng" w="9525">
            <a:solidFill>
              <a:srgbClr val="000000"/>
            </a:solidFill>
            <a:prstDash val="solid"/>
            <a:round/>
            <a:headEnd len="sm" w="sm" type="none"/>
            <a:tailEnd len="med" w="med" type="triangle"/>
          </a:ln>
        </p:spPr>
      </p:cxnSp>
      <p:cxnSp>
        <p:nvCxnSpPr>
          <p:cNvPr id="245" name="Google Shape;245;p21"/>
          <p:cNvCxnSpPr>
            <a:stCxn id="238" idx="3"/>
          </p:cNvCxnSpPr>
          <p:nvPr/>
        </p:nvCxnSpPr>
        <p:spPr>
          <a:xfrm flipH="1">
            <a:off x="11464512" y="3024181"/>
            <a:ext cx="282000" cy="1539900"/>
          </a:xfrm>
          <a:prstGeom prst="bentConnector4">
            <a:avLst>
              <a:gd fmla="val -112589" name="adj1"/>
              <a:gd fmla="val 100540" name="adj2"/>
            </a:avLst>
          </a:prstGeom>
          <a:noFill/>
          <a:ln cap="flat" cmpd="sng" w="9525">
            <a:solidFill>
              <a:srgbClr val="000000"/>
            </a:solidFill>
            <a:prstDash val="solid"/>
            <a:round/>
            <a:headEnd len="sm" w="sm" type="none"/>
            <a:tailEnd len="med" w="med" type="triangle"/>
          </a:ln>
        </p:spPr>
      </p:cxnSp>
      <p:cxnSp>
        <p:nvCxnSpPr>
          <p:cNvPr id="246" name="Google Shape;246;p21"/>
          <p:cNvCxnSpPr>
            <a:stCxn id="235" idx="1"/>
          </p:cNvCxnSpPr>
          <p:nvPr/>
        </p:nvCxnSpPr>
        <p:spPr>
          <a:xfrm flipH="1">
            <a:off x="8723784" y="4562198"/>
            <a:ext cx="557700" cy="711900"/>
          </a:xfrm>
          <a:prstGeom prst="bentConnector2">
            <a:avLst/>
          </a:prstGeom>
          <a:noFill/>
          <a:ln cap="flat" cmpd="sng" w="9525">
            <a:solidFill>
              <a:srgbClr val="000000"/>
            </a:solidFill>
            <a:prstDash val="solid"/>
            <a:round/>
            <a:headEnd len="sm" w="sm" type="none"/>
            <a:tailEnd len="med" w="med" type="triangle"/>
          </a:ln>
        </p:spPr>
      </p:cxnSp>
      <p:cxnSp>
        <p:nvCxnSpPr>
          <p:cNvPr id="247" name="Google Shape;247;p21"/>
          <p:cNvCxnSpPr>
            <a:stCxn id="240" idx="1"/>
            <a:endCxn id="234" idx="2"/>
          </p:cNvCxnSpPr>
          <p:nvPr/>
        </p:nvCxnSpPr>
        <p:spPr>
          <a:xfrm rot="10800000">
            <a:off x="6683867" y="5160400"/>
            <a:ext cx="1155000" cy="665400"/>
          </a:xfrm>
          <a:prstGeom prst="bentConnector2">
            <a:avLst/>
          </a:prstGeom>
          <a:noFill/>
          <a:ln cap="flat" cmpd="sng" w="9525">
            <a:solidFill>
              <a:srgbClr val="000000"/>
            </a:solidFill>
            <a:prstDash val="solid"/>
            <a:round/>
            <a:headEnd len="sm" w="sm" type="none"/>
            <a:tailEnd len="med" w="med" type="triangle"/>
          </a:ln>
        </p:spPr>
      </p:cxnSp>
      <p:cxnSp>
        <p:nvCxnSpPr>
          <p:cNvPr id="248" name="Google Shape;248;p21"/>
          <p:cNvCxnSpPr>
            <a:stCxn id="234" idx="1"/>
            <a:endCxn id="239" idx="0"/>
          </p:cNvCxnSpPr>
          <p:nvPr/>
        </p:nvCxnSpPr>
        <p:spPr>
          <a:xfrm flipH="1">
            <a:off x="4656721" y="4602065"/>
            <a:ext cx="964500" cy="665400"/>
          </a:xfrm>
          <a:prstGeom prst="bentConnector2">
            <a:avLst/>
          </a:prstGeom>
          <a:noFill/>
          <a:ln cap="flat" cmpd="sng" w="9525">
            <a:solidFill>
              <a:srgbClr val="000000"/>
            </a:solidFill>
            <a:prstDash val="solid"/>
            <a:round/>
            <a:headEnd len="sm" w="sm" type="none"/>
            <a:tailEnd len="med" w="med" type="triangle"/>
          </a:ln>
        </p:spPr>
      </p:cxnSp>
      <p:cxnSp>
        <p:nvCxnSpPr>
          <p:cNvPr id="249" name="Google Shape;249;p21"/>
          <p:cNvCxnSpPr>
            <a:stCxn id="236" idx="3"/>
            <a:endCxn id="232" idx="2"/>
          </p:cNvCxnSpPr>
          <p:nvPr/>
        </p:nvCxnSpPr>
        <p:spPr>
          <a:xfrm flipH="1" rot="10800000">
            <a:off x="3912833" y="2337767"/>
            <a:ext cx="395100" cy="638400"/>
          </a:xfrm>
          <a:prstGeom prst="bentConnector2">
            <a:avLst/>
          </a:prstGeom>
          <a:noFill/>
          <a:ln cap="flat" cmpd="sng" w="9525">
            <a:solidFill>
              <a:srgbClr val="000000"/>
            </a:solidFill>
            <a:prstDash val="solid"/>
            <a:round/>
            <a:headEnd len="sm" w="sm" type="none"/>
            <a:tailEnd len="med" w="med" type="triangle"/>
          </a:ln>
        </p:spPr>
      </p:cxnSp>
      <p:sp>
        <p:nvSpPr>
          <p:cNvPr id="250" name="Google Shape;250;p21"/>
          <p:cNvSpPr/>
          <p:nvPr/>
        </p:nvSpPr>
        <p:spPr>
          <a:xfrm>
            <a:off x="836854" y="4043615"/>
            <a:ext cx="2125200" cy="1116900"/>
          </a:xfrm>
          <a:prstGeom prst="rect">
            <a:avLst/>
          </a:prstGeom>
          <a:solidFill>
            <a:srgbClr val="4A86E8"/>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lang="en-GB" sz="1200"/>
              <a:t>Data analysis</a:t>
            </a:r>
            <a:endParaRPr b="0" i="0" sz="1200" u="none" cap="none" strike="noStrike">
              <a:latin typeface="Arial"/>
              <a:ea typeface="Arial"/>
              <a:cs typeface="Arial"/>
              <a:sym typeface="Arial"/>
            </a:endParaRPr>
          </a:p>
        </p:txBody>
      </p:sp>
      <p:cxnSp>
        <p:nvCxnSpPr>
          <p:cNvPr id="251" name="Google Shape;251;p21"/>
          <p:cNvCxnSpPr>
            <a:stCxn id="239" idx="1"/>
            <a:endCxn id="250" idx="2"/>
          </p:cNvCxnSpPr>
          <p:nvPr/>
        </p:nvCxnSpPr>
        <p:spPr>
          <a:xfrm rot="10800000">
            <a:off x="1899538" y="5160403"/>
            <a:ext cx="1792500" cy="665400"/>
          </a:xfrm>
          <a:prstGeom prst="bentConnector2">
            <a:avLst/>
          </a:prstGeom>
          <a:noFill/>
          <a:ln cap="flat" cmpd="sng" w="9525">
            <a:solidFill>
              <a:srgbClr val="000000"/>
            </a:solidFill>
            <a:prstDash val="solid"/>
            <a:round/>
            <a:headEnd len="sm" w="sm"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graphicFrame>
        <p:nvGraphicFramePr>
          <p:cNvPr id="257" name="Google Shape;257;p22"/>
          <p:cNvGraphicFramePr/>
          <p:nvPr/>
        </p:nvGraphicFramePr>
        <p:xfrm>
          <a:off x="626332" y="1089630"/>
          <a:ext cx="3000000" cy="3000000"/>
        </p:xfrm>
        <a:graphic>
          <a:graphicData uri="http://schemas.openxmlformats.org/drawingml/2006/table">
            <a:tbl>
              <a:tblPr bandRow="1" firstRow="1">
                <a:noFill/>
                <a:tableStyleId>{0F549B5F-1C88-4312-8038-ED3BD3893EA7}</a:tableStyleId>
              </a:tblPr>
              <a:tblGrid>
                <a:gridCol w="2266175"/>
                <a:gridCol w="2248150"/>
                <a:gridCol w="2748225"/>
                <a:gridCol w="3427075"/>
              </a:tblGrid>
              <a:tr h="289550">
                <a:tc>
                  <a:txBody>
                    <a:bodyPr/>
                    <a:lstStyle/>
                    <a:p>
                      <a:pPr indent="0" lvl="0" marL="0" marR="0" rtl="0" algn="ctr">
                        <a:spcBef>
                          <a:spcPts val="0"/>
                        </a:spcBef>
                        <a:spcAft>
                          <a:spcPts val="0"/>
                        </a:spcAft>
                        <a:buNone/>
                      </a:pPr>
                      <a:r>
                        <a:rPr lang="en-GB" sz="1100" u="none" cap="none" strike="noStrike">
                          <a:solidFill>
                            <a:schemeClr val="lt1"/>
                          </a:solidFill>
                          <a:latin typeface="Arial"/>
                          <a:ea typeface="Arial"/>
                          <a:cs typeface="Arial"/>
                          <a:sym typeface="Arial"/>
                        </a:rPr>
                        <a:t>Module</a:t>
                      </a:r>
                      <a:endParaRPr sz="1100" u="none" cap="none" strike="noStrike">
                        <a:solidFill>
                          <a:schemeClr val="lt1"/>
                        </a:solidFill>
                        <a:latin typeface="Arial"/>
                        <a:ea typeface="Arial"/>
                        <a:cs typeface="Arial"/>
                        <a:sym typeface="Arial"/>
                      </a:endParaRPr>
                    </a:p>
                  </a:txBody>
                  <a:tcPr marT="45725" marB="45725" marR="91450" marL="91450" anchor="ctr">
                    <a:solidFill>
                      <a:schemeClr val="accent1"/>
                    </a:solidFill>
                  </a:tcPr>
                </a:tc>
                <a:tc>
                  <a:txBody>
                    <a:bodyPr/>
                    <a:lstStyle/>
                    <a:p>
                      <a:pPr indent="0" lvl="0" marL="0" marR="0" rtl="0" algn="l">
                        <a:spcBef>
                          <a:spcPts val="0"/>
                        </a:spcBef>
                        <a:spcAft>
                          <a:spcPts val="0"/>
                        </a:spcAft>
                        <a:buNone/>
                      </a:pPr>
                      <a:r>
                        <a:rPr lang="en-GB" sz="1100" u="none" cap="none" strike="noStrike">
                          <a:solidFill>
                            <a:schemeClr val="lt1"/>
                          </a:solidFill>
                          <a:latin typeface="Arial"/>
                          <a:ea typeface="Arial"/>
                          <a:cs typeface="Arial"/>
                          <a:sym typeface="Arial"/>
                        </a:rPr>
                        <a:t>Simulation type</a:t>
                      </a:r>
                      <a:endParaRPr sz="1100">
                        <a:solidFill>
                          <a:schemeClr val="lt1"/>
                        </a:solidFill>
                        <a:latin typeface="Arial"/>
                        <a:ea typeface="Arial"/>
                        <a:cs typeface="Arial"/>
                        <a:sym typeface="Arial"/>
                      </a:endParaRPr>
                    </a:p>
                  </a:txBody>
                  <a:tcPr marT="45725" marB="45725" marR="91450" marL="91450" anchor="ctr">
                    <a:solidFill>
                      <a:schemeClr val="accent1"/>
                    </a:solidFill>
                  </a:tcPr>
                </a:tc>
                <a:tc>
                  <a:txBody>
                    <a:bodyPr/>
                    <a:lstStyle/>
                    <a:p>
                      <a:pPr indent="0" lvl="0" marL="0" marR="0" rtl="0" algn="l">
                        <a:spcBef>
                          <a:spcPts val="0"/>
                        </a:spcBef>
                        <a:spcAft>
                          <a:spcPts val="0"/>
                        </a:spcAft>
                        <a:buNone/>
                      </a:pPr>
                      <a:r>
                        <a:rPr lang="en-GB" sz="1100">
                          <a:solidFill>
                            <a:schemeClr val="lt1"/>
                          </a:solidFill>
                          <a:latin typeface="Arial"/>
                          <a:ea typeface="Arial"/>
                          <a:cs typeface="Arial"/>
                          <a:sym typeface="Arial"/>
                        </a:rPr>
                        <a:t>Code</a:t>
                      </a:r>
                      <a:endParaRPr sz="1100">
                        <a:solidFill>
                          <a:schemeClr val="lt1"/>
                        </a:solidFill>
                        <a:latin typeface="Arial"/>
                        <a:ea typeface="Arial"/>
                        <a:cs typeface="Arial"/>
                        <a:sym typeface="Arial"/>
                      </a:endParaRPr>
                    </a:p>
                  </a:txBody>
                  <a:tcPr marT="45725" marB="45725" marR="91450" marL="91450" anchor="ctr">
                    <a:solidFill>
                      <a:schemeClr val="accent1"/>
                    </a:solidFill>
                  </a:tcPr>
                </a:tc>
                <a:tc>
                  <a:txBody>
                    <a:bodyPr/>
                    <a:lstStyle/>
                    <a:p>
                      <a:pPr indent="0" lvl="0" marL="0" marR="0" rtl="0" algn="l">
                        <a:spcBef>
                          <a:spcPts val="0"/>
                        </a:spcBef>
                        <a:spcAft>
                          <a:spcPts val="0"/>
                        </a:spcAft>
                        <a:buNone/>
                      </a:pPr>
                      <a:r>
                        <a:rPr lang="en-GB" sz="1100">
                          <a:solidFill>
                            <a:schemeClr val="lt1"/>
                          </a:solidFill>
                          <a:latin typeface="Arial"/>
                          <a:ea typeface="Arial"/>
                          <a:cs typeface="Arial"/>
                          <a:sym typeface="Arial"/>
                        </a:rPr>
                        <a:t>Collaborators</a:t>
                      </a:r>
                      <a:endParaRPr/>
                    </a:p>
                  </a:txBody>
                  <a:tcPr marT="45725" marB="45725" marR="91450" marL="91450" anchor="ctr">
                    <a:solidFill>
                      <a:schemeClr val="accent1"/>
                    </a:solidFill>
                  </a:tcPr>
                </a:tc>
              </a:tr>
              <a:tr h="289550">
                <a:tc rowSpan="2">
                  <a:txBody>
                    <a:bodyPr/>
                    <a:lstStyle/>
                    <a:p>
                      <a:pPr indent="0" lvl="0" marL="0" marR="0" rtl="0" algn="ctr">
                        <a:spcBef>
                          <a:spcPts val="0"/>
                        </a:spcBef>
                        <a:spcAft>
                          <a:spcPts val="0"/>
                        </a:spcAft>
                        <a:buNone/>
                      </a:pPr>
                      <a:r>
                        <a:rPr b="1" lang="en-GB" sz="1100">
                          <a:latin typeface="Arial"/>
                          <a:ea typeface="Arial"/>
                          <a:cs typeface="Arial"/>
                          <a:sym typeface="Arial"/>
                        </a:rPr>
                        <a:t>X-ray source</a:t>
                      </a:r>
                      <a:endParaRPr b="1" sz="1100">
                        <a:latin typeface="Arial"/>
                        <a:ea typeface="Arial"/>
                        <a:cs typeface="Arial"/>
                        <a:sym typeface="Arial"/>
                      </a:endParaRPr>
                    </a:p>
                  </a:txBody>
                  <a:tcPr marT="45725" marB="45725" marR="91450" marL="91450" anchor="ctr"/>
                </a:tc>
                <a:tc rowSpan="2">
                  <a:txBody>
                    <a:bodyPr/>
                    <a:lstStyle/>
                    <a:p>
                      <a:pPr indent="0" lvl="0" marL="0" marR="0" rtl="0" algn="l">
                        <a:spcBef>
                          <a:spcPts val="0"/>
                        </a:spcBef>
                        <a:spcAft>
                          <a:spcPts val="0"/>
                        </a:spcAft>
                        <a:buNone/>
                      </a:pPr>
                      <a:r>
                        <a:rPr b="1" lang="en-GB" sz="1100">
                          <a:latin typeface="Arial"/>
                          <a:ea typeface="Arial"/>
                          <a:cs typeface="Arial"/>
                          <a:sym typeface="Arial"/>
                        </a:rPr>
                        <a:t>FEL simulation</a:t>
                      </a:r>
                      <a:endParaRPr b="1"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1" lang="en-GB" sz="1100">
                          <a:latin typeface="Arial"/>
                          <a:ea typeface="Arial"/>
                          <a:cs typeface="Arial"/>
                          <a:sym typeface="Arial"/>
                        </a:rPr>
                        <a:t>FAST-XPD</a:t>
                      </a:r>
                      <a:endParaRPr b="1"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GB" sz="1100">
                          <a:latin typeface="Arial"/>
                          <a:ea typeface="Arial"/>
                          <a:cs typeface="Arial"/>
                          <a:sym typeface="Arial"/>
                        </a:rPr>
                        <a:t>Yurkov, Schneidmiller, </a:t>
                      </a:r>
                      <a:r>
                        <a:rPr b="1" lang="en-GB" sz="1100">
                          <a:latin typeface="Arial"/>
                          <a:ea typeface="Arial"/>
                          <a:cs typeface="Arial"/>
                          <a:sym typeface="Arial"/>
                        </a:rPr>
                        <a:t>Manetti,</a:t>
                      </a:r>
                      <a:r>
                        <a:rPr b="1" lang="en-GB" sz="1100">
                          <a:latin typeface="Arial"/>
                          <a:ea typeface="Arial"/>
                          <a:cs typeface="Arial"/>
                          <a:sym typeface="Arial"/>
                        </a:rPr>
                        <a:t> Samoylova</a:t>
                      </a:r>
                      <a:endParaRPr b="1" sz="1100">
                        <a:latin typeface="Arial"/>
                        <a:ea typeface="Arial"/>
                        <a:cs typeface="Arial"/>
                        <a:sym typeface="Arial"/>
                      </a:endParaRPr>
                    </a:p>
                  </a:txBody>
                  <a:tcPr marT="45725" marB="45725" marR="91450" marL="91450"/>
                </a:tc>
              </a:tr>
              <a:tr h="289550">
                <a:tc vMerge="1"/>
                <a:tc vMerge="1"/>
                <a:tc>
                  <a:txBody>
                    <a:bodyPr/>
                    <a:lstStyle/>
                    <a:p>
                      <a:pPr indent="0" lvl="0" marL="0" marR="0" rtl="0" algn="l">
                        <a:spcBef>
                          <a:spcPts val="0"/>
                        </a:spcBef>
                        <a:spcAft>
                          <a:spcPts val="0"/>
                        </a:spcAft>
                        <a:buNone/>
                      </a:pPr>
                      <a:r>
                        <a:rPr b="0" lang="en-GB" sz="1100">
                          <a:latin typeface="Arial"/>
                          <a:ea typeface="Arial"/>
                          <a:cs typeface="Arial"/>
                          <a:sym typeface="Arial"/>
                        </a:rPr>
                        <a:t>GENESIS </a:t>
                      </a:r>
                      <a:r>
                        <a:rPr b="0" lang="en-GB" sz="1100">
                          <a:latin typeface="Arial"/>
                          <a:ea typeface="Arial"/>
                          <a:cs typeface="Arial"/>
                          <a:sym typeface="Arial"/>
                        </a:rPr>
                        <a:t>in OCELOT framework</a:t>
                      </a:r>
                      <a:endParaRPr b="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lang="en-GB" sz="1100">
                          <a:latin typeface="Arial"/>
                          <a:ea typeface="Arial"/>
                          <a:cs typeface="Arial"/>
                          <a:sym typeface="Arial"/>
                        </a:rPr>
                        <a:t>S. Reiche / G. Geloni et al.</a:t>
                      </a:r>
                      <a:endParaRPr/>
                    </a:p>
                  </a:txBody>
                  <a:tcPr marT="45725" marB="45725" marR="91450" marL="91450"/>
                </a:tc>
              </a:tr>
              <a:tr h="405175">
                <a:tc>
                  <a:txBody>
                    <a:bodyPr/>
                    <a:lstStyle/>
                    <a:p>
                      <a:pPr indent="0" lvl="0" marL="0" marR="0" rtl="0" algn="ctr">
                        <a:spcBef>
                          <a:spcPts val="0"/>
                        </a:spcBef>
                        <a:spcAft>
                          <a:spcPts val="0"/>
                        </a:spcAft>
                        <a:buNone/>
                      </a:pPr>
                      <a:r>
                        <a:rPr b="1" lang="en-GB" sz="1100">
                          <a:latin typeface="Arial"/>
                          <a:ea typeface="Arial"/>
                          <a:cs typeface="Arial"/>
                          <a:sym typeface="Arial"/>
                        </a:rPr>
                        <a:t>Propagation</a:t>
                      </a:r>
                      <a:endParaRPr b="1"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1" lang="en-GB" sz="1100">
                          <a:latin typeface="Arial"/>
                          <a:ea typeface="Arial"/>
                          <a:cs typeface="Arial"/>
                          <a:sym typeface="Arial"/>
                        </a:rPr>
                        <a:t>Coherent wavefront</a:t>
                      </a:r>
                      <a:r>
                        <a:rPr b="1" lang="en-GB" sz="1100">
                          <a:latin typeface="Arial"/>
                          <a:ea typeface="Arial"/>
                          <a:cs typeface="Arial"/>
                          <a:sym typeface="Arial"/>
                        </a:rPr>
                        <a:t> propagation</a:t>
                      </a:r>
                      <a:endParaRPr b="1"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GB" sz="1100">
                          <a:latin typeface="Arial"/>
                          <a:ea typeface="Arial"/>
                          <a:cs typeface="Arial"/>
                          <a:sym typeface="Arial"/>
                        </a:rPr>
                        <a:t>WPG/SRW </a:t>
                      </a:r>
                      <a:endParaRPr b="1" sz="1100">
                        <a:latin typeface="Arial"/>
                        <a:ea typeface="Arial"/>
                        <a:cs typeface="Arial"/>
                        <a:sym typeface="Arial"/>
                      </a:endParaRPr>
                    </a:p>
                    <a:p>
                      <a:pPr indent="0" lvl="0" marL="0" marR="0" rtl="0" algn="l">
                        <a:spcBef>
                          <a:spcPts val="0"/>
                        </a:spcBef>
                        <a:spcAft>
                          <a:spcPts val="0"/>
                        </a:spcAft>
                        <a:buNone/>
                      </a:pPr>
                      <a:r>
                        <a:rPr b="1" lang="en-GB" sz="1100">
                          <a:latin typeface="Arial"/>
                          <a:ea typeface="Arial"/>
                          <a:cs typeface="Arial"/>
                          <a:sym typeface="Arial"/>
                        </a:rPr>
                        <a:t>[Data repository in preparation]</a:t>
                      </a:r>
                      <a:endParaRPr b="1"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GB" sz="1100">
                          <a:latin typeface="Arial"/>
                          <a:ea typeface="Arial"/>
                          <a:cs typeface="Arial"/>
                          <a:sym typeface="Arial"/>
                        </a:rPr>
                        <a:t>L. Samoylova, A. Buzmakov, O. Chubar</a:t>
                      </a:r>
                      <a:endParaRPr b="1" sz="1100">
                        <a:latin typeface="Arial"/>
                        <a:ea typeface="Arial"/>
                        <a:cs typeface="Arial"/>
                        <a:sym typeface="Arial"/>
                      </a:endParaRPr>
                    </a:p>
                  </a:txBody>
                  <a:tcPr marT="45725" marB="45725" marR="91450" marL="91450"/>
                </a:tc>
              </a:tr>
              <a:tr h="289550">
                <a:tc rowSpan="3">
                  <a:txBody>
                    <a:bodyPr/>
                    <a:lstStyle/>
                    <a:p>
                      <a:pPr indent="0" lvl="0" marL="0" marR="0" rtl="0" algn="ctr">
                        <a:spcBef>
                          <a:spcPts val="0"/>
                        </a:spcBef>
                        <a:spcAft>
                          <a:spcPts val="0"/>
                        </a:spcAft>
                        <a:buNone/>
                      </a:pPr>
                      <a:r>
                        <a:rPr b="1" lang="en-GB" sz="1100">
                          <a:latin typeface="Arial"/>
                          <a:ea typeface="Arial"/>
                          <a:cs typeface="Arial"/>
                          <a:sym typeface="Arial"/>
                        </a:rPr>
                        <a:t>X-ray photon matter</a:t>
                      </a:r>
                      <a:r>
                        <a:rPr b="1" lang="en-GB" sz="1100">
                          <a:latin typeface="Arial"/>
                          <a:ea typeface="Arial"/>
                          <a:cs typeface="Arial"/>
                          <a:sym typeface="Arial"/>
                        </a:rPr>
                        <a:t> interaction</a:t>
                      </a:r>
                      <a:endParaRPr b="1" sz="1100">
                        <a:latin typeface="Arial"/>
                        <a:ea typeface="Arial"/>
                        <a:cs typeface="Arial"/>
                        <a:sym typeface="Arial"/>
                      </a:endParaRPr>
                    </a:p>
                  </a:txBody>
                  <a:tcPr marT="45725" marB="45725" marR="91450" marL="91450" anchor="ctr"/>
                </a:tc>
                <a:tc rowSpan="3">
                  <a:txBody>
                    <a:bodyPr/>
                    <a:lstStyle/>
                    <a:p>
                      <a:pPr indent="0" lvl="0" marL="0" marR="0" rtl="0" algn="l">
                        <a:spcBef>
                          <a:spcPts val="0"/>
                        </a:spcBef>
                        <a:spcAft>
                          <a:spcPts val="0"/>
                        </a:spcAft>
                        <a:buNone/>
                      </a:pPr>
                      <a:r>
                        <a:rPr b="1" lang="en-GB" sz="1100">
                          <a:latin typeface="Arial"/>
                          <a:ea typeface="Arial"/>
                          <a:cs typeface="Arial"/>
                          <a:sym typeface="Arial"/>
                        </a:rPr>
                        <a:t>Atoms,</a:t>
                      </a:r>
                      <a:r>
                        <a:rPr b="1" lang="en-GB" sz="1100">
                          <a:latin typeface="Arial"/>
                          <a:ea typeface="Arial"/>
                          <a:cs typeface="Arial"/>
                          <a:sym typeface="Arial"/>
                        </a:rPr>
                        <a:t> molecules, clusters</a:t>
                      </a:r>
                      <a:endParaRPr b="1"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1" lang="en-GB" sz="1100">
                          <a:latin typeface="Arial"/>
                          <a:ea typeface="Arial"/>
                          <a:cs typeface="Arial"/>
                          <a:sym typeface="Arial"/>
                        </a:rPr>
                        <a:t>XMDYN &amp; XATOM</a:t>
                      </a:r>
                      <a:endParaRPr b="1"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GB" sz="1100">
                          <a:latin typeface="Arial"/>
                          <a:ea typeface="Arial"/>
                          <a:cs typeface="Arial"/>
                          <a:sym typeface="Arial"/>
                        </a:rPr>
                        <a:t>Z. Jurek et al. (CFEL)</a:t>
                      </a:r>
                      <a:endParaRPr/>
                    </a:p>
                  </a:txBody>
                  <a:tcPr marT="45725" marB="45725" marR="91450" marL="91450"/>
                </a:tc>
              </a:tr>
              <a:tr h="289550">
                <a:tc vMerge="1"/>
                <a:tc vMerge="1"/>
                <a:tc>
                  <a:txBody>
                    <a:bodyPr/>
                    <a:lstStyle/>
                    <a:p>
                      <a:pPr indent="0" lvl="0" marL="0" marR="0" rtl="0" algn="l">
                        <a:spcBef>
                          <a:spcPts val="0"/>
                        </a:spcBef>
                        <a:spcAft>
                          <a:spcPts val="0"/>
                        </a:spcAft>
                        <a:buNone/>
                      </a:pPr>
                      <a:r>
                        <a:rPr b="1" lang="en-GB" sz="1100">
                          <a:latin typeface="Arial"/>
                          <a:ea typeface="Arial"/>
                          <a:cs typeface="Arial"/>
                          <a:sym typeface="Arial"/>
                        </a:rPr>
                        <a:t>GROMACS</a:t>
                      </a:r>
                      <a:endParaRPr b="1"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lang="en-GB" sz="1100">
                          <a:latin typeface="Arial"/>
                          <a:ea typeface="Arial"/>
                          <a:cs typeface="Arial"/>
                          <a:sym typeface="Arial"/>
                        </a:rPr>
                        <a:t>I. Dawod et al. (U Uppsala)</a:t>
                      </a:r>
                      <a:endParaRPr/>
                    </a:p>
                  </a:txBody>
                  <a:tcPr marT="45725" marB="45725" marR="91450" marL="91450"/>
                </a:tc>
              </a:tr>
              <a:tr h="289550">
                <a:tc vMerge="1"/>
                <a:tc vMerge="1"/>
                <a:tc>
                  <a:txBody>
                    <a:bodyPr/>
                    <a:lstStyle/>
                    <a:p>
                      <a:pPr indent="0" lvl="0" marL="0" marR="0" rtl="0" algn="l">
                        <a:spcBef>
                          <a:spcPts val="0"/>
                        </a:spcBef>
                        <a:spcAft>
                          <a:spcPts val="0"/>
                        </a:spcAft>
                        <a:buNone/>
                      </a:pPr>
                      <a:r>
                        <a:rPr b="0" i="1" lang="en-GB" sz="1100">
                          <a:latin typeface="Arial"/>
                          <a:ea typeface="Arial"/>
                          <a:cs typeface="Arial"/>
                          <a:sym typeface="Arial"/>
                        </a:rPr>
                        <a:t>HF/LDA</a:t>
                      </a:r>
                      <a:endParaRPr b="0" i="1"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1" lang="en-GB" sz="1100">
                          <a:latin typeface="Arial"/>
                          <a:ea typeface="Arial"/>
                          <a:cs typeface="Arial"/>
                          <a:sym typeface="Arial"/>
                        </a:rPr>
                        <a:t>H. Quiney et al. (U Melbourne)</a:t>
                      </a:r>
                      <a:endParaRPr/>
                    </a:p>
                  </a:txBody>
                  <a:tcPr marT="45725" marB="45725" marR="91450" marL="91450"/>
                </a:tc>
              </a:tr>
              <a:tr h="289550">
                <a:tc rowSpan="2">
                  <a:txBody>
                    <a:bodyPr/>
                    <a:lstStyle/>
                    <a:p>
                      <a:pPr indent="0" lvl="0" marL="0" marR="0" rtl="0" algn="ctr">
                        <a:spcBef>
                          <a:spcPts val="0"/>
                        </a:spcBef>
                        <a:spcAft>
                          <a:spcPts val="0"/>
                        </a:spcAft>
                        <a:buNone/>
                      </a:pPr>
                      <a:r>
                        <a:rPr b="1" lang="en-GB" sz="1100">
                          <a:latin typeface="Arial"/>
                          <a:ea typeface="Arial"/>
                          <a:cs typeface="Arial"/>
                          <a:sym typeface="Arial"/>
                        </a:rPr>
                        <a:t>Optical photon matter interaction</a:t>
                      </a:r>
                      <a:endParaRPr b="1"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0" lang="en-GB" sz="1100">
                          <a:latin typeface="Arial"/>
                          <a:ea typeface="Arial"/>
                          <a:cs typeface="Arial"/>
                          <a:sym typeface="Arial"/>
                        </a:rPr>
                        <a:t>1D Rad-Hydro</a:t>
                      </a:r>
                      <a:endParaRPr b="0"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0" lang="en-GB" sz="1100">
                          <a:latin typeface="Arial"/>
                          <a:ea typeface="Arial"/>
                          <a:cs typeface="Arial"/>
                          <a:sym typeface="Arial"/>
                        </a:rPr>
                        <a:t>Esther</a:t>
                      </a:r>
                      <a:endParaRPr b="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lang="en-GB" sz="1100">
                          <a:latin typeface="Arial"/>
                          <a:ea typeface="Arial"/>
                          <a:cs typeface="Arial"/>
                          <a:sym typeface="Arial"/>
                        </a:rPr>
                        <a:t>Colombier et al. (CEA)</a:t>
                      </a:r>
                      <a:endParaRPr/>
                    </a:p>
                  </a:txBody>
                  <a:tcPr marT="45725" marB="45725" marR="91450" marL="91450"/>
                </a:tc>
              </a:tr>
              <a:tr h="289550">
                <a:tc vMerge="1"/>
                <a:tc>
                  <a:txBody>
                    <a:bodyPr/>
                    <a:lstStyle/>
                    <a:p>
                      <a:pPr indent="0" lvl="0" marL="0" marR="0" rtl="0" algn="l">
                        <a:spcBef>
                          <a:spcPts val="0"/>
                        </a:spcBef>
                        <a:spcAft>
                          <a:spcPts val="0"/>
                        </a:spcAft>
                        <a:buNone/>
                      </a:pPr>
                      <a:r>
                        <a:rPr b="0" lang="en-GB" sz="1100">
                          <a:latin typeface="Arial"/>
                          <a:ea typeface="Arial"/>
                          <a:cs typeface="Arial"/>
                          <a:sym typeface="Arial"/>
                        </a:rPr>
                        <a:t>3D PIC</a:t>
                      </a:r>
                      <a:endParaRPr b="0"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0" lang="en-GB" sz="1100">
                          <a:latin typeface="Arial"/>
                          <a:ea typeface="Arial"/>
                          <a:cs typeface="Arial"/>
                          <a:sym typeface="Arial"/>
                        </a:rPr>
                        <a:t>PiConGPU</a:t>
                      </a:r>
                      <a:endParaRPr b="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lang="en-GB" sz="1100">
                          <a:latin typeface="Arial"/>
                          <a:ea typeface="Arial"/>
                          <a:cs typeface="Arial"/>
                          <a:sym typeface="Arial"/>
                        </a:rPr>
                        <a:t>M. Bussmann et al. (HZDR)</a:t>
                      </a:r>
                      <a:endParaRPr/>
                    </a:p>
                  </a:txBody>
                  <a:tcPr marT="45725" marB="45725" marR="91450" marL="91450"/>
                </a:tc>
              </a:tr>
              <a:tr h="289550">
                <a:tc rowSpan="6">
                  <a:txBody>
                    <a:bodyPr/>
                    <a:lstStyle/>
                    <a:p>
                      <a:pPr indent="0" lvl="0" marL="0" rtl="0" algn="ctr">
                        <a:spcBef>
                          <a:spcPts val="0"/>
                        </a:spcBef>
                        <a:spcAft>
                          <a:spcPts val="0"/>
                        </a:spcAft>
                        <a:buNone/>
                      </a:pPr>
                      <a:r>
                        <a:rPr b="1" lang="en-GB" sz="1100">
                          <a:latin typeface="Arial"/>
                          <a:ea typeface="Arial"/>
                          <a:cs typeface="Arial"/>
                          <a:sym typeface="Arial"/>
                        </a:rPr>
                        <a:t>Signal generation</a:t>
                      </a:r>
                      <a:endParaRPr b="1" sz="1100">
                        <a:solidFill>
                          <a:schemeClr val="dk1"/>
                        </a:solidFill>
                      </a:endParaRPr>
                    </a:p>
                  </a:txBody>
                  <a:tcPr marT="45725" marB="45725" marR="91450" marL="91450" anchor="ctr">
                    <a:solidFill>
                      <a:srgbClr val="E8ECF4"/>
                    </a:solidFill>
                  </a:tcPr>
                </a:tc>
                <a:tc>
                  <a:txBody>
                    <a:bodyPr/>
                    <a:lstStyle/>
                    <a:p>
                      <a:pPr indent="0" lvl="0" marL="0" marR="0" rtl="0" algn="l">
                        <a:spcBef>
                          <a:spcPts val="0"/>
                        </a:spcBef>
                        <a:spcAft>
                          <a:spcPts val="0"/>
                        </a:spcAft>
                        <a:buNone/>
                      </a:pPr>
                      <a:r>
                        <a:rPr b="1" lang="en-GB" sz="1100">
                          <a:latin typeface="Arial"/>
                          <a:ea typeface="Arial"/>
                          <a:cs typeface="Arial"/>
                          <a:sym typeface="Arial"/>
                        </a:rPr>
                        <a:t>Molecule</a:t>
                      </a:r>
                      <a:r>
                        <a:rPr b="1" lang="en-GB" sz="1100">
                          <a:latin typeface="Arial"/>
                          <a:ea typeface="Arial"/>
                          <a:cs typeface="Arial"/>
                          <a:sym typeface="Arial"/>
                        </a:rPr>
                        <a:t>, cluster scattering</a:t>
                      </a:r>
                      <a:endParaRPr b="1"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1" i="0" lang="en-GB" sz="1100">
                          <a:latin typeface="Arial"/>
                          <a:ea typeface="Arial"/>
                          <a:cs typeface="Arial"/>
                          <a:sym typeface="Arial"/>
                        </a:rPr>
                        <a:t>SingFEL</a:t>
                      </a:r>
                      <a:endParaRPr b="1" i="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i="0" lang="en-GB" sz="1100">
                          <a:latin typeface="Arial"/>
                          <a:ea typeface="Arial"/>
                          <a:cs typeface="Arial"/>
                          <a:sym typeface="Arial"/>
                        </a:rPr>
                        <a:t>C. H. Yoon (LCLS)</a:t>
                      </a:r>
                      <a:endParaRPr/>
                    </a:p>
                  </a:txBody>
                  <a:tcPr marT="45725" marB="45725" marR="91450" marL="91450"/>
                </a:tc>
              </a:tr>
              <a:tr h="289550">
                <a:tc vMerge="1"/>
                <a:tc>
                  <a:txBody>
                    <a:bodyPr/>
                    <a:lstStyle/>
                    <a:p>
                      <a:pPr indent="0" lvl="0" marL="0" marR="0" rtl="0" algn="l">
                        <a:spcBef>
                          <a:spcPts val="0"/>
                        </a:spcBef>
                        <a:spcAft>
                          <a:spcPts val="0"/>
                        </a:spcAft>
                        <a:buNone/>
                      </a:pPr>
                      <a:r>
                        <a:rPr b="0" i="0" lang="en-GB" sz="1100">
                          <a:latin typeface="Arial"/>
                          <a:ea typeface="Arial"/>
                          <a:cs typeface="Arial"/>
                          <a:sym typeface="Arial"/>
                        </a:rPr>
                        <a:t>Plasma SAXS</a:t>
                      </a:r>
                      <a:endParaRPr b="0" i="0"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0" i="0" lang="en-GB" sz="1100">
                          <a:latin typeface="Arial"/>
                          <a:ea typeface="Arial"/>
                          <a:cs typeface="Arial"/>
                          <a:sym typeface="Arial"/>
                        </a:rPr>
                        <a:t>paraTAXIS</a:t>
                      </a:r>
                      <a:endParaRPr b="0" i="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GB" sz="1100">
                          <a:latin typeface="Arial"/>
                          <a:ea typeface="Arial"/>
                          <a:cs typeface="Arial"/>
                          <a:sym typeface="Arial"/>
                        </a:rPr>
                        <a:t>T. Kluge et al. (HZDR)</a:t>
                      </a:r>
                      <a:endParaRPr/>
                    </a:p>
                  </a:txBody>
                  <a:tcPr marT="45725" marB="45725" marR="91450" marL="91450"/>
                </a:tc>
              </a:tr>
              <a:tr h="246000">
                <a:tc vMerge="1"/>
                <a:tc>
                  <a:txBody>
                    <a:bodyPr/>
                    <a:lstStyle/>
                    <a:p>
                      <a:pPr indent="0" lvl="0" marL="0" marR="0" rtl="0" algn="l">
                        <a:spcBef>
                          <a:spcPts val="0"/>
                        </a:spcBef>
                        <a:spcAft>
                          <a:spcPts val="0"/>
                        </a:spcAft>
                        <a:buNone/>
                      </a:pPr>
                      <a:r>
                        <a:rPr b="0" i="0" lang="en-GB" sz="1100">
                          <a:latin typeface="Arial"/>
                          <a:ea typeface="Arial"/>
                          <a:cs typeface="Arial"/>
                          <a:sym typeface="Arial"/>
                        </a:rPr>
                        <a:t>Plasma Compton</a:t>
                      </a:r>
                      <a:r>
                        <a:rPr b="0" i="0" lang="en-GB" sz="1100">
                          <a:latin typeface="Arial"/>
                          <a:ea typeface="Arial"/>
                          <a:cs typeface="Arial"/>
                          <a:sym typeface="Arial"/>
                        </a:rPr>
                        <a:t>/Thomson</a:t>
                      </a:r>
                      <a:endParaRPr b="0" i="0"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0" i="0" lang="en-GB" sz="1100">
                          <a:latin typeface="Arial"/>
                          <a:ea typeface="Arial"/>
                          <a:cs typeface="Arial"/>
                          <a:sym typeface="Arial"/>
                        </a:rPr>
                        <a:t>XRTS</a:t>
                      </a:r>
                      <a:endParaRPr b="0" i="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GB" sz="1100">
                          <a:latin typeface="Arial"/>
                          <a:ea typeface="Arial"/>
                          <a:cs typeface="Arial"/>
                          <a:sym typeface="Arial"/>
                        </a:rPr>
                        <a:t>G. Gregori, C. Fortmann-Grote</a:t>
                      </a:r>
                      <a:endParaRPr/>
                    </a:p>
                  </a:txBody>
                  <a:tcPr marT="45725" marB="45725" marR="91450" marL="91450"/>
                </a:tc>
              </a:tr>
              <a:tr h="246000">
                <a:tc vMerge="1"/>
                <a:tc>
                  <a:txBody>
                    <a:bodyPr/>
                    <a:lstStyle/>
                    <a:p>
                      <a:pPr indent="0" lvl="0" marL="0" marR="0" rtl="0" algn="l">
                        <a:spcBef>
                          <a:spcPts val="0"/>
                        </a:spcBef>
                        <a:spcAft>
                          <a:spcPts val="0"/>
                        </a:spcAft>
                        <a:buNone/>
                      </a:pPr>
                      <a:r>
                        <a:rPr b="1" i="0" lang="en-GB" sz="1100">
                          <a:latin typeface="Arial"/>
                          <a:ea typeface="Arial"/>
                          <a:cs typeface="Arial"/>
                          <a:sym typeface="Arial"/>
                        </a:rPr>
                        <a:t>Crystal</a:t>
                      </a:r>
                      <a:r>
                        <a:rPr b="1" i="0" lang="en-GB" sz="1100">
                          <a:latin typeface="Arial"/>
                          <a:ea typeface="Arial"/>
                          <a:cs typeface="Arial"/>
                          <a:sym typeface="Arial"/>
                        </a:rPr>
                        <a:t> diffraction</a:t>
                      </a:r>
                      <a:endParaRPr b="1" i="0"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1" i="0" lang="en-GB" sz="1100">
                          <a:latin typeface="Arial"/>
                          <a:ea typeface="Arial"/>
                          <a:cs typeface="Arial"/>
                          <a:sym typeface="Arial"/>
                        </a:rPr>
                        <a:t>CrystlFEL/pattern_sim</a:t>
                      </a:r>
                      <a:endParaRPr b="1" i="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i="0" lang="en-GB" sz="1100">
                          <a:latin typeface="Arial"/>
                          <a:ea typeface="Arial"/>
                          <a:cs typeface="Arial"/>
                          <a:sym typeface="Arial"/>
                        </a:rPr>
                        <a:t>T. White et al. (CFEL)</a:t>
                      </a:r>
                      <a:endParaRPr/>
                    </a:p>
                  </a:txBody>
                  <a:tcPr marT="45725" marB="45725" marR="91450" marL="91450"/>
                </a:tc>
              </a:tr>
              <a:tr h="405175">
                <a:tc vMerge="1"/>
                <a:tc>
                  <a:txBody>
                    <a:bodyPr/>
                    <a:lstStyle/>
                    <a:p>
                      <a:pPr indent="0" lvl="0" marL="0" marR="0" rtl="0" algn="l">
                        <a:spcBef>
                          <a:spcPts val="0"/>
                        </a:spcBef>
                        <a:spcAft>
                          <a:spcPts val="0"/>
                        </a:spcAft>
                        <a:buNone/>
                      </a:pPr>
                      <a:r>
                        <a:rPr b="1" i="0" lang="en-GB" sz="1100">
                          <a:latin typeface="Arial"/>
                          <a:ea typeface="Arial"/>
                          <a:cs typeface="Arial"/>
                          <a:sym typeface="Arial"/>
                        </a:rPr>
                        <a:t>Diffraction (large atomic system)</a:t>
                      </a:r>
                      <a:endParaRPr b="1" i="0"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1" i="0" lang="en-GB" sz="1100">
                          <a:latin typeface="Arial"/>
                          <a:ea typeface="Arial"/>
                          <a:cs typeface="Arial"/>
                          <a:sym typeface="Arial"/>
                        </a:rPr>
                        <a:t>GAPD</a:t>
                      </a:r>
                      <a:endParaRPr b="1" i="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1" i="0" lang="en-GB" sz="1100">
                          <a:latin typeface="Arial"/>
                          <a:ea typeface="Arial"/>
                          <a:cs typeface="Arial"/>
                          <a:sym typeface="Arial"/>
                        </a:rPr>
                        <a:t>J. C. E, S. N. Luo et al.</a:t>
                      </a:r>
                      <a:endParaRPr/>
                    </a:p>
                  </a:txBody>
                  <a:tcPr marT="45725" marB="45725" marR="91450" marL="91450"/>
                </a:tc>
              </a:tr>
              <a:tr h="289550">
                <a:tc vMerge="1"/>
                <a:tc>
                  <a:txBody>
                    <a:bodyPr/>
                    <a:lstStyle/>
                    <a:p>
                      <a:pPr indent="0" lvl="0" marL="0" marR="0" rtl="0" algn="l">
                        <a:spcBef>
                          <a:spcPts val="0"/>
                        </a:spcBef>
                        <a:spcAft>
                          <a:spcPts val="0"/>
                        </a:spcAft>
                        <a:buNone/>
                      </a:pPr>
                      <a:r>
                        <a:rPr b="0" i="0" lang="en-GB" sz="1100">
                          <a:latin typeface="Arial"/>
                          <a:ea typeface="Arial"/>
                          <a:cs typeface="Arial"/>
                          <a:sym typeface="Arial"/>
                        </a:rPr>
                        <a:t>EXAFS</a:t>
                      </a:r>
                      <a:endParaRPr b="0" i="0"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0" i="0" lang="en-GB" sz="1100">
                          <a:latin typeface="Arial"/>
                          <a:ea typeface="Arial"/>
                          <a:cs typeface="Arial"/>
                          <a:sym typeface="Arial"/>
                        </a:rPr>
                        <a:t>FEFF8L</a:t>
                      </a:r>
                      <a:endParaRPr b="0" i="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GB" sz="1100">
                          <a:latin typeface="Arial"/>
                          <a:ea typeface="Arial"/>
                          <a:cs typeface="Arial"/>
                          <a:sym typeface="Arial"/>
                        </a:rPr>
                        <a:t>J. J. Rehr et al. (U Washington)</a:t>
                      </a:r>
                      <a:endParaRPr/>
                    </a:p>
                  </a:txBody>
                  <a:tcPr marT="45725" marB="45725" marR="91450" marL="91450"/>
                </a:tc>
              </a:tr>
              <a:tr h="289550">
                <a:tc>
                  <a:txBody>
                    <a:bodyPr/>
                    <a:lstStyle/>
                    <a:p>
                      <a:pPr indent="0" lvl="0" marL="0" marR="0" rtl="0" algn="ctr">
                        <a:spcBef>
                          <a:spcPts val="0"/>
                        </a:spcBef>
                        <a:spcAft>
                          <a:spcPts val="0"/>
                        </a:spcAft>
                        <a:buNone/>
                      </a:pPr>
                      <a:r>
                        <a:rPr b="1" lang="en-GB" sz="1100">
                          <a:latin typeface="Arial"/>
                          <a:ea typeface="Arial"/>
                          <a:cs typeface="Arial"/>
                          <a:sym typeface="Arial"/>
                        </a:rPr>
                        <a:t>Detector simulation</a:t>
                      </a:r>
                      <a:endParaRPr b="1"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0" i="0" lang="en-GB" sz="1100">
                          <a:latin typeface="Arial"/>
                          <a:ea typeface="Arial"/>
                          <a:cs typeface="Arial"/>
                          <a:sym typeface="Arial"/>
                        </a:rPr>
                        <a:t>2D Pixel detectors</a:t>
                      </a:r>
                      <a:endParaRPr b="0" i="0" sz="1100">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rPr b="0" i="0" lang="en-GB" sz="1100">
                          <a:latin typeface="Arial"/>
                          <a:ea typeface="Arial"/>
                          <a:cs typeface="Arial"/>
                          <a:sym typeface="Arial"/>
                        </a:rPr>
                        <a:t>X-CSIT, Karabo</a:t>
                      </a:r>
                      <a:endParaRPr b="0" i="0" sz="1100">
                        <a:latin typeface="Arial"/>
                        <a:ea typeface="Arial"/>
                        <a:cs typeface="Arial"/>
                        <a:sym typeface="Arial"/>
                      </a:endParaRPr>
                    </a:p>
                  </a:txBody>
                  <a:tcPr marT="45725" marB="45725" marR="91450" marL="91450"/>
                </a:tc>
                <a:tc>
                  <a:txBody>
                    <a:bodyPr/>
                    <a:lstStyle/>
                    <a:p>
                      <a:pPr indent="0" lvl="0" marL="0" marR="0" rtl="0" algn="l">
                        <a:spcBef>
                          <a:spcPts val="0"/>
                        </a:spcBef>
                        <a:spcAft>
                          <a:spcPts val="0"/>
                        </a:spcAft>
                        <a:buNone/>
                      </a:pPr>
                      <a:r>
                        <a:rPr b="0" i="0" lang="en-GB" sz="1100">
                          <a:latin typeface="Arial"/>
                          <a:ea typeface="Arial"/>
                          <a:cs typeface="Arial"/>
                          <a:sym typeface="Arial"/>
                        </a:rPr>
                        <a:t>T. Rüter et al. (EuXFEL)</a:t>
                      </a:r>
                      <a:endParaRPr/>
                    </a:p>
                  </a:txBody>
                  <a:tcPr marT="45725" marB="45725" marR="91450" marL="91450"/>
                </a:tc>
              </a:tr>
            </a:tbl>
          </a:graphicData>
        </a:graphic>
      </p:graphicFrame>
      <p:sp>
        <p:nvSpPr>
          <p:cNvPr id="258" name="Google Shape;258;p22"/>
          <p:cNvSpPr txBox="1"/>
          <p:nvPr/>
        </p:nvSpPr>
        <p:spPr>
          <a:xfrm>
            <a:off x="615175" y="5913450"/>
            <a:ext cx="10700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a:solidFill>
                  <a:schemeClr val="dk1"/>
                </a:solidFill>
              </a:rPr>
              <a:t>D</a:t>
            </a:r>
            <a:r>
              <a:rPr b="1" lang="en-GB" sz="1400">
                <a:solidFill>
                  <a:schemeClr val="dk1"/>
                </a:solidFill>
              </a:rPr>
              <a:t>eveloped actively and </a:t>
            </a:r>
            <a:r>
              <a:rPr b="1" lang="en-GB">
                <a:solidFill>
                  <a:schemeClr val="dk1"/>
                </a:solidFill>
              </a:rPr>
              <a:t>will be included in Lite</a:t>
            </a:r>
            <a:r>
              <a:rPr lang="en-GB" sz="1400">
                <a:solidFill>
                  <a:schemeClr val="dk1"/>
                </a:solidFill>
                <a:latin typeface="Arial"/>
                <a:ea typeface="Arial"/>
                <a:cs typeface="Arial"/>
                <a:sym typeface="Arial"/>
              </a:rPr>
              <a:t>; </a:t>
            </a:r>
            <a:r>
              <a:rPr lang="en-GB">
                <a:solidFill>
                  <a:schemeClr val="dk1"/>
                </a:solidFill>
              </a:rPr>
              <a:t>I</a:t>
            </a:r>
            <a:r>
              <a:rPr lang="en-GB" sz="1400">
                <a:solidFill>
                  <a:schemeClr val="dk1"/>
                </a:solidFill>
                <a:latin typeface="Arial"/>
                <a:ea typeface="Arial"/>
                <a:cs typeface="Arial"/>
                <a:sym typeface="Arial"/>
              </a:rPr>
              <a:t>mplemented</a:t>
            </a:r>
            <a:r>
              <a:rPr lang="en-GB">
                <a:solidFill>
                  <a:schemeClr val="dk1"/>
                </a:solidFill>
              </a:rPr>
              <a:t> before, maintain on demand; </a:t>
            </a:r>
            <a:r>
              <a:rPr i="1" lang="en-GB">
                <a:solidFill>
                  <a:schemeClr val="dk1"/>
                </a:solidFill>
              </a:rPr>
              <a:t>P</a:t>
            </a:r>
            <a:r>
              <a:rPr i="1" lang="en-GB" sz="1400">
                <a:solidFill>
                  <a:schemeClr val="dk1"/>
                </a:solidFill>
                <a:latin typeface="Arial"/>
                <a:ea typeface="Arial"/>
                <a:cs typeface="Arial"/>
                <a:sym typeface="Arial"/>
              </a:rPr>
              <a:t>lanned for future interfacing</a:t>
            </a:r>
            <a:endParaRPr i="1" sz="1400">
              <a:solidFill>
                <a:schemeClr val="dk1"/>
              </a:solidFill>
              <a:latin typeface="Arial"/>
              <a:ea typeface="Arial"/>
              <a:cs typeface="Arial"/>
              <a:sym typeface="Arial"/>
            </a:endParaRPr>
          </a:p>
        </p:txBody>
      </p:sp>
      <p:sp>
        <p:nvSpPr>
          <p:cNvPr id="259" name="Google Shape;259;p22"/>
          <p:cNvSpPr txBox="1"/>
          <p:nvPr/>
        </p:nvSpPr>
        <p:spPr>
          <a:xfrm>
            <a:off x="518800" y="5409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1"/>
                </a:solidFill>
              </a:rPr>
              <a:t>List of calculators</a:t>
            </a:r>
            <a:endParaRPr b="1" sz="2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611189" y="712232"/>
            <a:ext cx="109569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Single particle imaging simulation workflow</a:t>
            </a:r>
            <a:endParaRPr/>
          </a:p>
        </p:txBody>
      </p:sp>
      <p:grpSp>
        <p:nvGrpSpPr>
          <p:cNvPr id="266" name="Google Shape;266;p23"/>
          <p:cNvGrpSpPr/>
          <p:nvPr/>
        </p:nvGrpSpPr>
        <p:grpSpPr>
          <a:xfrm>
            <a:off x="793995" y="1901747"/>
            <a:ext cx="10943267" cy="4195207"/>
            <a:chOff x="156850" y="2834968"/>
            <a:chExt cx="4400542" cy="1837907"/>
          </a:xfrm>
        </p:grpSpPr>
        <p:pic>
          <p:nvPicPr>
            <p:cNvPr id="267" name="Google Shape;267;p23"/>
            <p:cNvPicPr preferRelativeResize="0"/>
            <p:nvPr/>
          </p:nvPicPr>
          <p:blipFill>
            <a:blip r:embed="rId3">
              <a:alphaModFix/>
            </a:blip>
            <a:stretch>
              <a:fillRect/>
            </a:stretch>
          </p:blipFill>
          <p:spPr>
            <a:xfrm>
              <a:off x="156850" y="3078850"/>
              <a:ext cx="3960930" cy="1594025"/>
            </a:xfrm>
            <a:prstGeom prst="rect">
              <a:avLst/>
            </a:prstGeom>
            <a:noFill/>
            <a:ln>
              <a:noFill/>
            </a:ln>
          </p:spPr>
        </p:pic>
        <p:grpSp>
          <p:nvGrpSpPr>
            <p:cNvPr id="268" name="Google Shape;268;p23"/>
            <p:cNvGrpSpPr/>
            <p:nvPr/>
          </p:nvGrpSpPr>
          <p:grpSpPr>
            <a:xfrm>
              <a:off x="285075" y="2834968"/>
              <a:ext cx="4272317" cy="1411558"/>
              <a:chOff x="285075" y="2834968"/>
              <a:chExt cx="4272317" cy="1411558"/>
            </a:xfrm>
          </p:grpSpPr>
          <p:sp>
            <p:nvSpPr>
              <p:cNvPr id="269" name="Google Shape;269;p23"/>
              <p:cNvSpPr txBox="1"/>
              <p:nvPr/>
            </p:nvSpPr>
            <p:spPr>
              <a:xfrm>
                <a:off x="285075" y="3319325"/>
                <a:ext cx="9270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 Source</a:t>
                </a:r>
                <a:endParaRPr b="1" i="1" sz="1200"/>
              </a:p>
              <a:p>
                <a:pPr indent="-304800" lvl="0" marL="457200" rtl="0" algn="l">
                  <a:spcBef>
                    <a:spcPts val="0"/>
                  </a:spcBef>
                  <a:spcAft>
                    <a:spcPts val="0"/>
                  </a:spcAft>
                  <a:buClr>
                    <a:schemeClr val="dk1"/>
                  </a:buClr>
                  <a:buSzPts val="1200"/>
                  <a:buChar char="-"/>
                </a:pPr>
                <a:r>
                  <a:rPr lang="en-GB" sz="1200">
                    <a:solidFill>
                      <a:schemeClr val="dk1"/>
                    </a:solidFill>
                  </a:rPr>
                  <a:t>FAST-XPD database</a:t>
                </a:r>
                <a:endParaRPr sz="1200"/>
              </a:p>
            </p:txBody>
          </p:sp>
          <p:sp>
            <p:nvSpPr>
              <p:cNvPr id="270" name="Google Shape;270;p23"/>
              <p:cNvSpPr txBox="1"/>
              <p:nvPr/>
            </p:nvSpPr>
            <p:spPr>
              <a:xfrm>
                <a:off x="1827000" y="3143075"/>
                <a:ext cx="10437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 Propagation</a:t>
                </a:r>
                <a:endParaRPr b="1" i="1" sz="1200"/>
              </a:p>
              <a:p>
                <a:pPr indent="-304800" lvl="0" marL="457200" rtl="0" algn="l">
                  <a:spcBef>
                    <a:spcPts val="0"/>
                  </a:spcBef>
                  <a:spcAft>
                    <a:spcPts val="0"/>
                  </a:spcAft>
                  <a:buClr>
                    <a:schemeClr val="dk1"/>
                  </a:buClr>
                  <a:buSzPts val="1200"/>
                  <a:buChar char="-"/>
                </a:pPr>
                <a:r>
                  <a:rPr lang="en-GB" sz="1200">
                    <a:solidFill>
                      <a:schemeClr val="dk1"/>
                    </a:solidFill>
                  </a:rPr>
                  <a:t>WPG/SRW</a:t>
                </a:r>
                <a:endParaRPr sz="1200">
                  <a:solidFill>
                    <a:schemeClr val="dk1"/>
                  </a:solidFill>
                </a:endParaRPr>
              </a:p>
              <a:p>
                <a:pPr indent="-304800" lvl="0" marL="457200" rtl="0" algn="l">
                  <a:spcBef>
                    <a:spcPts val="0"/>
                  </a:spcBef>
                  <a:spcAft>
                    <a:spcPts val="0"/>
                  </a:spcAft>
                  <a:buClr>
                    <a:schemeClr val="dk1"/>
                  </a:buClr>
                  <a:buSzPts val="1200"/>
                  <a:buChar char="-"/>
                </a:pPr>
                <a:r>
                  <a:rPr lang="en-GB" sz="1200">
                    <a:solidFill>
                      <a:schemeClr val="dk1"/>
                    </a:solidFill>
                  </a:rPr>
                  <a:t>Wavefront database API</a:t>
                </a:r>
                <a:endParaRPr sz="1200"/>
              </a:p>
            </p:txBody>
          </p:sp>
          <p:sp>
            <p:nvSpPr>
              <p:cNvPr id="271" name="Google Shape;271;p23"/>
              <p:cNvSpPr txBox="1"/>
              <p:nvPr/>
            </p:nvSpPr>
            <p:spPr>
              <a:xfrm>
                <a:off x="2794117" y="3938426"/>
                <a:ext cx="9066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Photon-matter Interaction</a:t>
                </a:r>
                <a:endParaRPr b="1" i="1" sz="1200"/>
              </a:p>
              <a:p>
                <a:pPr indent="-304800" lvl="0" marL="457200" rtl="0" algn="just">
                  <a:spcBef>
                    <a:spcPts val="0"/>
                  </a:spcBef>
                  <a:spcAft>
                    <a:spcPts val="0"/>
                  </a:spcAft>
                  <a:buClr>
                    <a:schemeClr val="dk1"/>
                  </a:buClr>
                  <a:buSzPts val="1200"/>
                  <a:buChar char="-"/>
                </a:pPr>
                <a:r>
                  <a:rPr lang="en-GB" sz="1200">
                    <a:solidFill>
                      <a:schemeClr val="dk1"/>
                    </a:solidFill>
                  </a:rPr>
                  <a:t>XMDYN</a:t>
                </a:r>
                <a:endParaRPr sz="1200">
                  <a:solidFill>
                    <a:schemeClr val="dk1"/>
                  </a:solidFill>
                </a:endParaRPr>
              </a:p>
              <a:p>
                <a:pPr indent="-304800" lvl="0" marL="457200" rtl="0" algn="just">
                  <a:spcBef>
                    <a:spcPts val="0"/>
                  </a:spcBef>
                  <a:spcAft>
                    <a:spcPts val="0"/>
                  </a:spcAft>
                  <a:buClr>
                    <a:schemeClr val="dk1"/>
                  </a:buClr>
                  <a:buSzPts val="1200"/>
                  <a:buChar char="-"/>
                </a:pPr>
                <a:r>
                  <a:rPr lang="en-GB" sz="1200">
                    <a:solidFill>
                      <a:schemeClr val="dk1"/>
                    </a:solidFill>
                  </a:rPr>
                  <a:t>GROMACS</a:t>
                </a:r>
                <a:endParaRPr sz="1200"/>
              </a:p>
            </p:txBody>
          </p:sp>
          <p:sp>
            <p:nvSpPr>
              <p:cNvPr id="272" name="Google Shape;272;p23"/>
              <p:cNvSpPr txBox="1"/>
              <p:nvPr/>
            </p:nvSpPr>
            <p:spPr>
              <a:xfrm>
                <a:off x="3342992" y="2834968"/>
                <a:ext cx="12144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Diffraction signal generation</a:t>
                </a:r>
                <a:endParaRPr b="1" i="1" sz="1200"/>
              </a:p>
              <a:p>
                <a:pPr indent="-304800" lvl="0" marL="457200" rtl="0" algn="just">
                  <a:spcBef>
                    <a:spcPts val="0"/>
                  </a:spcBef>
                  <a:spcAft>
                    <a:spcPts val="0"/>
                  </a:spcAft>
                  <a:buSzPts val="1200"/>
                  <a:buChar char="-"/>
                </a:pPr>
                <a:r>
                  <a:rPr lang="en-GB" sz="1200">
                    <a:solidFill>
                      <a:schemeClr val="dk1"/>
                    </a:solidFill>
                  </a:rPr>
                  <a:t>pysingfel</a:t>
                </a:r>
                <a:endParaRPr sz="1200"/>
              </a:p>
            </p:txBody>
          </p:sp>
        </p:grpSp>
      </p:grpSp>
      <p:sp>
        <p:nvSpPr>
          <p:cNvPr id="273" name="Google Shape;273;p23"/>
          <p:cNvSpPr txBox="1"/>
          <p:nvPr/>
        </p:nvSpPr>
        <p:spPr>
          <a:xfrm>
            <a:off x="9427575" y="4216600"/>
            <a:ext cx="2041200" cy="738900"/>
          </a:xfrm>
          <a:prstGeom prst="rect">
            <a:avLst/>
          </a:prstGeom>
          <a:noFill/>
          <a:ln>
            <a:noFill/>
          </a:ln>
        </p:spPr>
        <p:txBody>
          <a:bodyPr anchorCtr="0" anchor="t" bIns="91425" lIns="91425" spcFirstLastPara="1" rIns="91425" wrap="square" tIns="91425">
            <a:spAutoFit/>
          </a:bodyPr>
          <a:lstStyle/>
          <a:p>
            <a:pPr indent="0" lvl="0" marL="63500" rtl="0" algn="just">
              <a:spcBef>
                <a:spcPts val="0"/>
              </a:spcBef>
              <a:spcAft>
                <a:spcPts val="0"/>
              </a:spcAft>
              <a:buNone/>
            </a:pPr>
            <a:r>
              <a:rPr b="1" i="1" lang="en-GB" sz="1200">
                <a:solidFill>
                  <a:schemeClr val="dk1"/>
                </a:solidFill>
              </a:rPr>
              <a:t>Detector</a:t>
            </a:r>
            <a:endParaRPr b="1" i="1" sz="1200">
              <a:solidFill>
                <a:schemeClr val="dk1"/>
              </a:solidFill>
            </a:endParaRPr>
          </a:p>
          <a:p>
            <a:pPr indent="-304800" lvl="0" marL="457200" rtl="0" algn="just">
              <a:spcBef>
                <a:spcPts val="0"/>
              </a:spcBef>
              <a:spcAft>
                <a:spcPts val="0"/>
              </a:spcAft>
              <a:buClr>
                <a:schemeClr val="dk1"/>
              </a:buClr>
              <a:buSzPts val="1200"/>
              <a:buChar char="-"/>
            </a:pPr>
            <a:r>
              <a:rPr lang="en-GB" sz="1200">
                <a:solidFill>
                  <a:schemeClr val="dk1"/>
                </a:solidFill>
              </a:rPr>
              <a:t>Poisson noise</a:t>
            </a:r>
            <a:endParaRPr sz="1200">
              <a:solidFill>
                <a:schemeClr val="dk1"/>
              </a:solidFill>
            </a:endParaRPr>
          </a:p>
          <a:p>
            <a:pPr indent="-304800" lvl="0" marL="457200" rtl="0" algn="just">
              <a:spcBef>
                <a:spcPts val="0"/>
              </a:spcBef>
              <a:spcAft>
                <a:spcPts val="0"/>
              </a:spcAft>
              <a:buClr>
                <a:schemeClr val="dk1"/>
              </a:buClr>
              <a:buSzPts val="1200"/>
              <a:buChar char="-"/>
            </a:pPr>
            <a:r>
              <a:rPr lang="en-GB" sz="1200">
                <a:solidFill>
                  <a:schemeClr val="dk1"/>
                </a:solidFill>
              </a:rPr>
              <a:t>Real detector noise</a:t>
            </a:r>
            <a:endParaRPr/>
          </a:p>
        </p:txBody>
      </p:sp>
      <p:sp>
        <p:nvSpPr>
          <p:cNvPr id="274" name="Google Shape;274;p23"/>
          <p:cNvSpPr/>
          <p:nvPr/>
        </p:nvSpPr>
        <p:spPr>
          <a:xfrm>
            <a:off x="6199654" y="5424865"/>
            <a:ext cx="2125200" cy="1116900"/>
          </a:xfrm>
          <a:prstGeom prst="rect">
            <a:avLst/>
          </a:prstGeom>
          <a:solidFill>
            <a:srgbClr val="4A86E8"/>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lang="en-GB" sz="1200"/>
              <a:t>Data analysis</a:t>
            </a:r>
            <a:endParaRPr b="1" sz="1200"/>
          </a:p>
          <a:p>
            <a:pPr indent="-304800" lvl="0" marL="457200" marR="0" rtl="0" algn="just">
              <a:lnSpc>
                <a:spcPct val="100000"/>
              </a:lnSpc>
              <a:spcBef>
                <a:spcPts val="0"/>
              </a:spcBef>
              <a:spcAft>
                <a:spcPts val="0"/>
              </a:spcAft>
              <a:buSzPts val="1200"/>
              <a:buChar char="-"/>
            </a:pPr>
            <a:r>
              <a:rPr lang="en-GB" sz="1200"/>
              <a:t>R-factor</a:t>
            </a:r>
            <a:endParaRPr sz="1200"/>
          </a:p>
          <a:p>
            <a:pPr indent="-304800" lvl="0" marL="457200" marR="0" rtl="0" algn="just">
              <a:lnSpc>
                <a:spcPct val="100000"/>
              </a:lnSpc>
              <a:spcBef>
                <a:spcPts val="0"/>
              </a:spcBef>
              <a:spcAft>
                <a:spcPts val="0"/>
              </a:spcAft>
              <a:buSzPts val="1200"/>
              <a:buChar char="-"/>
            </a:pPr>
            <a:r>
              <a:rPr lang="en-GB" sz="1200"/>
              <a:t>EMC orientation</a:t>
            </a:r>
            <a:endParaRPr sz="1200"/>
          </a:p>
          <a:p>
            <a:pPr indent="-304800" lvl="0" marL="457200" marR="0" rtl="0" algn="just">
              <a:lnSpc>
                <a:spcPct val="100000"/>
              </a:lnSpc>
              <a:spcBef>
                <a:spcPts val="0"/>
              </a:spcBef>
              <a:spcAft>
                <a:spcPts val="0"/>
              </a:spcAft>
              <a:buSzPts val="1200"/>
              <a:buChar char="-"/>
            </a:pPr>
            <a:r>
              <a:rPr lang="en-GB" sz="1200"/>
              <a:t>Phase retrieval</a:t>
            </a:r>
            <a:endParaRPr sz="1200"/>
          </a:p>
          <a:p>
            <a:pPr indent="-304800" lvl="0" marL="457200" marR="0" rtl="0" algn="just">
              <a:lnSpc>
                <a:spcPct val="100000"/>
              </a:lnSpc>
              <a:spcBef>
                <a:spcPts val="0"/>
              </a:spcBef>
              <a:spcAft>
                <a:spcPts val="0"/>
              </a:spcAft>
              <a:buSzPts val="1200"/>
              <a:buChar char="-"/>
            </a:pPr>
            <a:r>
              <a:rPr lang="en-GB" sz="1200"/>
              <a:t>… more</a:t>
            </a:r>
            <a:endParaRPr sz="1200"/>
          </a:p>
        </p:txBody>
      </p:sp>
      <p:cxnSp>
        <p:nvCxnSpPr>
          <p:cNvPr id="275" name="Google Shape;275;p23"/>
          <p:cNvCxnSpPr>
            <a:stCxn id="273" idx="2"/>
            <a:endCxn id="274" idx="3"/>
          </p:cNvCxnSpPr>
          <p:nvPr/>
        </p:nvCxnSpPr>
        <p:spPr>
          <a:xfrm rot="5400000">
            <a:off x="8872575" y="4407700"/>
            <a:ext cx="1027800" cy="2123400"/>
          </a:xfrm>
          <a:prstGeom prst="bentConnector2">
            <a:avLst/>
          </a:prstGeom>
          <a:noFill/>
          <a:ln cap="flat" cmpd="sng" w="9525">
            <a:solidFill>
              <a:srgbClr val="000000"/>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nvSpPr>
        <p:spPr>
          <a:xfrm>
            <a:off x="203520" y="1347840"/>
            <a:ext cx="6044100" cy="4932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FEL Source</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1" i="0" lang="en-GB" sz="1400" u="none" cap="none" strike="noStrike">
                <a:solidFill>
                  <a:srgbClr val="000000"/>
                </a:solidFill>
                <a:latin typeface="Arial"/>
                <a:ea typeface="Arial"/>
                <a:cs typeface="Arial"/>
                <a:sym typeface="Arial"/>
              </a:rPr>
              <a:t>Pulse duration 3 fs, 9 fs, 30 fs</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Photon energy 4.96 keV</a:t>
            </a:r>
            <a:endParaRPr b="0" i="0" sz="1400" u="none" cap="none" strike="noStrike">
              <a:latin typeface="Arial"/>
              <a:ea typeface="Arial"/>
              <a:cs typeface="Arial"/>
              <a:sym typeface="Arial"/>
            </a:endParaRPr>
          </a:p>
          <a:p>
            <a:pPr indent="-175995" lvl="0" marL="216000" marR="0" rtl="0" algn="l">
              <a:lnSpc>
                <a:spcPct val="100000"/>
              </a:lnSpc>
              <a:spcBef>
                <a:spcPts val="601"/>
              </a:spcBef>
              <a:spcAft>
                <a:spcPts val="0"/>
              </a:spcAft>
              <a:buClr>
                <a:srgbClr val="000000"/>
              </a:buClr>
              <a:buSzPts val="630"/>
              <a:buFont typeface="Noto Sans Symbols"/>
              <a:buNone/>
            </a:pPr>
            <a:r>
              <a:t/>
            </a:r>
            <a:endParaRPr b="0" i="0" sz="1400" u="none" cap="none" strike="noStrike">
              <a:latin typeface="Arial"/>
              <a:ea typeface="Arial"/>
              <a:cs typeface="Arial"/>
              <a:sym typeface="Arial"/>
            </a:endParaRPr>
          </a:p>
          <a:p>
            <a:pPr indent="0" lvl="0" marL="0" marR="0" rtl="0" algn="l">
              <a:lnSpc>
                <a:spcPct val="100000"/>
              </a:lnSpc>
              <a:spcBef>
                <a:spcPts val="601"/>
              </a:spcBef>
              <a:spcAft>
                <a:spcPts val="0"/>
              </a:spcAft>
              <a:buNone/>
            </a:pPr>
            <a:r>
              <a:rPr b="1" i="0" lang="en-GB" sz="1400" u="none" cap="none" strike="noStrike">
                <a:solidFill>
                  <a:srgbClr val="000000"/>
                </a:solidFill>
                <a:latin typeface="Arial"/>
                <a:ea typeface="Arial"/>
                <a:cs typeface="Arial"/>
                <a:sym typeface="Arial"/>
              </a:rPr>
              <a:t>Sample</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Two-nitrogenase protein (2NIP)</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 ~5000 non-H atoms</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Iron-Sulfur ligand “SF4</a:t>
            </a:r>
            <a:r>
              <a:rPr lang="en-GB"/>
              <a:t>”</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Known crystallographic structure</a:t>
            </a:r>
            <a:endParaRPr b="0" i="0" sz="1400" u="none" cap="none" strike="noStrike">
              <a:latin typeface="Arial"/>
              <a:ea typeface="Arial"/>
              <a:cs typeface="Arial"/>
              <a:sym typeface="Arial"/>
            </a:endParaRPr>
          </a:p>
          <a:p>
            <a:pPr indent="0" lvl="0" marL="0" marR="0" rtl="0" algn="l">
              <a:lnSpc>
                <a:spcPct val="100000"/>
              </a:lnSpc>
              <a:spcBef>
                <a:spcPts val="601"/>
              </a:spcBef>
              <a:spcAft>
                <a:spcPts val="0"/>
              </a:spcAft>
              <a:buNone/>
            </a:pPr>
            <a:r>
              <a:t/>
            </a:r>
            <a:endParaRPr b="0" i="0" sz="1400" u="none" cap="none" strike="noStrike">
              <a:latin typeface="Arial"/>
              <a:ea typeface="Arial"/>
              <a:cs typeface="Arial"/>
              <a:sym typeface="Arial"/>
            </a:endParaRPr>
          </a:p>
          <a:p>
            <a:pPr indent="0" lvl="0" marL="0" marR="0" rtl="0" algn="l">
              <a:lnSpc>
                <a:spcPct val="100000"/>
              </a:lnSpc>
              <a:spcBef>
                <a:spcPts val="601"/>
              </a:spcBef>
              <a:spcAft>
                <a:spcPts val="0"/>
              </a:spcAft>
              <a:buNone/>
            </a:pPr>
            <a:r>
              <a:t/>
            </a:r>
            <a:endParaRPr b="0" i="0" sz="1400" u="none" cap="none" strike="noStrike">
              <a:latin typeface="Arial"/>
              <a:ea typeface="Arial"/>
              <a:cs typeface="Arial"/>
              <a:sym typeface="Arial"/>
            </a:endParaRPr>
          </a:p>
        </p:txBody>
      </p:sp>
      <p:sp>
        <p:nvSpPr>
          <p:cNvPr id="282" name="Google Shape;282;p24"/>
          <p:cNvSpPr txBox="1"/>
          <p:nvPr/>
        </p:nvSpPr>
        <p:spPr>
          <a:xfrm>
            <a:off x="6129600" y="1479600"/>
            <a:ext cx="6044100" cy="49320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Beamline optics</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Pair of offset mirrors</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KB nano-focussing</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Mirror height profiles included</a:t>
            </a:r>
            <a:endParaRPr b="0" i="0" sz="1400" u="none" cap="none" strike="noStrike">
              <a:latin typeface="Arial"/>
              <a:ea typeface="Arial"/>
              <a:cs typeface="Arial"/>
              <a:sym typeface="Arial"/>
            </a:endParaRPr>
          </a:p>
          <a:p>
            <a:pPr indent="-226960" lvl="0" marL="298439" marR="0" rtl="0" algn="l">
              <a:lnSpc>
                <a:spcPct val="100000"/>
              </a:lnSpc>
              <a:spcBef>
                <a:spcPts val="601"/>
              </a:spcBef>
              <a:spcAft>
                <a:spcPts val="0"/>
              </a:spcAft>
              <a:buClr>
                <a:srgbClr val="FD930A"/>
              </a:buClr>
              <a:buSzPts val="1120"/>
              <a:buFont typeface="Noto Sans Symbols"/>
              <a:buNone/>
            </a:pPr>
            <a:r>
              <a:t/>
            </a:r>
            <a:endParaRPr b="0" i="0" sz="1400" u="none" cap="none" strike="noStrike">
              <a:latin typeface="Arial"/>
              <a:ea typeface="Arial"/>
              <a:cs typeface="Arial"/>
              <a:sym typeface="Arial"/>
            </a:endParaRPr>
          </a:p>
          <a:p>
            <a:pPr indent="0" lvl="0" marL="0" marR="0" rtl="0" algn="l">
              <a:lnSpc>
                <a:spcPct val="100000"/>
              </a:lnSpc>
              <a:spcBef>
                <a:spcPts val="601"/>
              </a:spcBef>
              <a:spcAft>
                <a:spcPts val="0"/>
              </a:spcAft>
              <a:buNone/>
            </a:pPr>
            <a:r>
              <a:rPr b="1" i="0" lang="en-GB" sz="1400" u="none" cap="none" strike="noStrike">
                <a:solidFill>
                  <a:srgbClr val="000000"/>
                </a:solidFill>
                <a:latin typeface="Arial"/>
                <a:ea typeface="Arial"/>
                <a:cs typeface="Arial"/>
                <a:sym typeface="Arial"/>
              </a:rPr>
              <a:t>Simulation</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40 pulses  from FAST XFEL Pulse Database</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Propagation: WPG (SPB-SFX beamline)</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PMI: ~1000 Sample trajectories 100 snapshots per trajectory</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Apply random rotation of atom coordinates to each trajectory</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200 diffraction patterns per trajectory</a:t>
            </a:r>
            <a:endParaRPr b="0" i="0" sz="1400" u="none" cap="none" strike="noStrike">
              <a:latin typeface="Arial"/>
              <a:ea typeface="Arial"/>
              <a:cs typeface="Arial"/>
              <a:sym typeface="Arial"/>
            </a:endParaRPr>
          </a:p>
          <a:p>
            <a:pPr indent="-323999" lvl="0" marL="431999" marR="0" rtl="0" algn="l">
              <a:lnSpc>
                <a:spcPct val="100000"/>
              </a:lnSpc>
              <a:spcBef>
                <a:spcPts val="601"/>
              </a:spcBef>
              <a:spcAft>
                <a:spcPts val="0"/>
              </a:spcAft>
              <a:buClr>
                <a:srgbClr val="000000"/>
              </a:buClr>
              <a:buSzPts val="630"/>
              <a:buFont typeface="Noto Sans Symbols"/>
              <a:buChar char="●"/>
            </a:pPr>
            <a:r>
              <a:rPr b="0" i="0" lang="en-GB" sz="1400" u="none" cap="none" strike="noStrike">
                <a:solidFill>
                  <a:srgbClr val="000000"/>
                </a:solidFill>
                <a:latin typeface="Arial"/>
                <a:ea typeface="Arial"/>
                <a:cs typeface="Arial"/>
                <a:sym typeface="Arial"/>
              </a:rPr>
              <a:t>→ 200000 patterns</a:t>
            </a:r>
            <a:endParaRPr b="0" i="0" sz="1400" u="none" cap="none" strike="noStrike">
              <a:latin typeface="Arial"/>
              <a:ea typeface="Arial"/>
              <a:cs typeface="Arial"/>
              <a:sym typeface="Arial"/>
            </a:endParaRPr>
          </a:p>
        </p:txBody>
      </p:sp>
      <p:sp>
        <p:nvSpPr>
          <p:cNvPr id="283" name="Google Shape;283;p24"/>
          <p:cNvSpPr txBox="1"/>
          <p:nvPr/>
        </p:nvSpPr>
        <p:spPr>
          <a:xfrm>
            <a:off x="3401615" y="3879075"/>
            <a:ext cx="2511900" cy="261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0" lang="en-GB" sz="1000" u="none" cap="none" strike="noStrike">
                <a:latin typeface="Arial"/>
                <a:ea typeface="Arial"/>
                <a:cs typeface="Arial"/>
                <a:sym typeface="Arial"/>
              </a:rPr>
              <a:t>Schlessman et al. J. Mol. Biology (1998) </a:t>
            </a:r>
            <a:endParaRPr b="0" sz="1000" strike="noStrike">
              <a:latin typeface="Arial"/>
              <a:ea typeface="Arial"/>
              <a:cs typeface="Arial"/>
              <a:sym typeface="Arial"/>
            </a:endParaRPr>
          </a:p>
        </p:txBody>
      </p:sp>
      <p:sp>
        <p:nvSpPr>
          <p:cNvPr id="284" name="Google Shape;284;p24"/>
          <p:cNvSpPr txBox="1"/>
          <p:nvPr/>
        </p:nvSpPr>
        <p:spPr>
          <a:xfrm>
            <a:off x="609600" y="745560"/>
            <a:ext cx="10972500" cy="312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GB" sz="2200">
                <a:solidFill>
                  <a:schemeClr val="dk1"/>
                </a:solidFill>
              </a:rPr>
              <a:t>Identify optimal pulse duration for single particle imaging of a biomolecule</a:t>
            </a:r>
            <a:endParaRPr b="1" sz="2200"/>
          </a:p>
        </p:txBody>
      </p:sp>
      <p:grpSp>
        <p:nvGrpSpPr>
          <p:cNvPr id="285" name="Google Shape;285;p24"/>
          <p:cNvGrpSpPr/>
          <p:nvPr/>
        </p:nvGrpSpPr>
        <p:grpSpPr>
          <a:xfrm>
            <a:off x="308603" y="4269406"/>
            <a:ext cx="5608026" cy="2481688"/>
            <a:chOff x="156850" y="2811563"/>
            <a:chExt cx="4206125" cy="1861312"/>
          </a:xfrm>
        </p:grpSpPr>
        <p:pic>
          <p:nvPicPr>
            <p:cNvPr id="286" name="Google Shape;286;p24"/>
            <p:cNvPicPr preferRelativeResize="0"/>
            <p:nvPr/>
          </p:nvPicPr>
          <p:blipFill>
            <a:blip r:embed="rId3">
              <a:alphaModFix/>
            </a:blip>
            <a:stretch>
              <a:fillRect/>
            </a:stretch>
          </p:blipFill>
          <p:spPr>
            <a:xfrm>
              <a:off x="156850" y="3078850"/>
              <a:ext cx="3960930" cy="1594025"/>
            </a:xfrm>
            <a:prstGeom prst="rect">
              <a:avLst/>
            </a:prstGeom>
            <a:noFill/>
            <a:ln>
              <a:noFill/>
            </a:ln>
          </p:spPr>
        </p:pic>
        <p:grpSp>
          <p:nvGrpSpPr>
            <p:cNvPr id="287" name="Google Shape;287;p24"/>
            <p:cNvGrpSpPr/>
            <p:nvPr/>
          </p:nvGrpSpPr>
          <p:grpSpPr>
            <a:xfrm>
              <a:off x="285075" y="2811563"/>
              <a:ext cx="4077900" cy="1461863"/>
              <a:chOff x="285075" y="2811563"/>
              <a:chExt cx="4077900" cy="1461863"/>
            </a:xfrm>
          </p:grpSpPr>
          <p:sp>
            <p:nvSpPr>
              <p:cNvPr id="288" name="Google Shape;288;p24"/>
              <p:cNvSpPr txBox="1"/>
              <p:nvPr/>
            </p:nvSpPr>
            <p:spPr>
              <a:xfrm>
                <a:off x="285075" y="3319325"/>
                <a:ext cx="9270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 Source</a:t>
                </a:r>
                <a:endParaRPr b="1" i="1" sz="1200"/>
              </a:p>
            </p:txBody>
          </p:sp>
          <p:sp>
            <p:nvSpPr>
              <p:cNvPr id="289" name="Google Shape;289;p24"/>
              <p:cNvSpPr txBox="1"/>
              <p:nvPr/>
            </p:nvSpPr>
            <p:spPr>
              <a:xfrm>
                <a:off x="1827000" y="3143075"/>
                <a:ext cx="10437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 Propagation</a:t>
                </a:r>
                <a:endParaRPr b="1" i="1" sz="1200"/>
              </a:p>
            </p:txBody>
          </p:sp>
          <p:sp>
            <p:nvSpPr>
              <p:cNvPr id="290" name="Google Shape;290;p24"/>
              <p:cNvSpPr txBox="1"/>
              <p:nvPr/>
            </p:nvSpPr>
            <p:spPr>
              <a:xfrm>
                <a:off x="2909325" y="3965325"/>
                <a:ext cx="12144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Photon-matter Interaction</a:t>
                </a:r>
                <a:endParaRPr b="1" i="1" sz="1200"/>
              </a:p>
            </p:txBody>
          </p:sp>
          <p:sp>
            <p:nvSpPr>
              <p:cNvPr id="291" name="Google Shape;291;p24"/>
              <p:cNvSpPr txBox="1"/>
              <p:nvPr/>
            </p:nvSpPr>
            <p:spPr>
              <a:xfrm>
                <a:off x="3148575" y="2811563"/>
                <a:ext cx="12144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Signal Generation</a:t>
                </a:r>
                <a:endParaRPr b="1" i="1" sz="1200"/>
              </a:p>
            </p:txBody>
          </p:sp>
        </p:grpSp>
      </p:grpSp>
      <p:grpSp>
        <p:nvGrpSpPr>
          <p:cNvPr id="292" name="Google Shape;292;p24"/>
          <p:cNvGrpSpPr/>
          <p:nvPr/>
        </p:nvGrpSpPr>
        <p:grpSpPr>
          <a:xfrm>
            <a:off x="3401615" y="2132025"/>
            <a:ext cx="1828500" cy="1828320"/>
            <a:chOff x="473990" y="1263600"/>
            <a:chExt cx="1828500" cy="1828320"/>
          </a:xfrm>
        </p:grpSpPr>
        <p:pic>
          <p:nvPicPr>
            <p:cNvPr id="293" name="Google Shape;293;p24"/>
            <p:cNvPicPr preferRelativeResize="0"/>
            <p:nvPr/>
          </p:nvPicPr>
          <p:blipFill rotWithShape="1">
            <a:blip r:embed="rId4">
              <a:alphaModFix/>
            </a:blip>
            <a:srcRect b="0" l="0" r="0" t="0"/>
            <a:stretch/>
          </p:blipFill>
          <p:spPr>
            <a:xfrm>
              <a:off x="566150" y="1263600"/>
              <a:ext cx="1534680" cy="1534680"/>
            </a:xfrm>
            <a:prstGeom prst="rect">
              <a:avLst/>
            </a:prstGeom>
            <a:noFill/>
            <a:ln>
              <a:noFill/>
            </a:ln>
          </p:spPr>
        </p:pic>
        <p:sp>
          <p:nvSpPr>
            <p:cNvPr id="294" name="Google Shape;294;p24"/>
            <p:cNvSpPr/>
            <p:nvPr/>
          </p:nvSpPr>
          <p:spPr>
            <a:xfrm>
              <a:off x="473990" y="2817720"/>
              <a:ext cx="1828500" cy="2742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sample molecule 2NIP </a:t>
              </a:r>
              <a:endParaRPr b="0" i="0" sz="1200" u="none" cap="none" strike="noStrike">
                <a:latin typeface="Arial"/>
                <a:ea typeface="Arial"/>
                <a:cs typeface="Arial"/>
                <a:sym typeface="Arial"/>
              </a:endParaRPr>
            </a:p>
          </p:txBody>
        </p:sp>
        <p:pic>
          <p:nvPicPr>
            <p:cNvPr id="295" name="Google Shape;295;p24"/>
            <p:cNvPicPr preferRelativeResize="0"/>
            <p:nvPr/>
          </p:nvPicPr>
          <p:blipFill rotWithShape="1">
            <a:blip r:embed="rId5">
              <a:alphaModFix/>
            </a:blip>
            <a:srcRect b="0" l="0" r="0" t="0"/>
            <a:stretch/>
          </p:blipFill>
          <p:spPr>
            <a:xfrm>
              <a:off x="621590" y="1298520"/>
              <a:ext cx="1372679" cy="420480"/>
            </a:xfrm>
            <a:prstGeom prst="rect">
              <a:avLst/>
            </a:prstGeom>
            <a:noFill/>
            <a:ln>
              <a:noFill/>
            </a:ln>
          </p:spPr>
        </p:pic>
      </p:grpSp>
      <p:grpSp>
        <p:nvGrpSpPr>
          <p:cNvPr id="296" name="Google Shape;296;p24"/>
          <p:cNvGrpSpPr/>
          <p:nvPr/>
        </p:nvGrpSpPr>
        <p:grpSpPr>
          <a:xfrm>
            <a:off x="9116450" y="4868599"/>
            <a:ext cx="2186900" cy="1882502"/>
            <a:chOff x="6609625" y="4926174"/>
            <a:chExt cx="2186900" cy="1882502"/>
          </a:xfrm>
        </p:grpSpPr>
        <p:pic>
          <p:nvPicPr>
            <p:cNvPr id="297" name="Google Shape;297;p24"/>
            <p:cNvPicPr preferRelativeResize="0"/>
            <p:nvPr/>
          </p:nvPicPr>
          <p:blipFill>
            <a:blip r:embed="rId6">
              <a:alphaModFix/>
            </a:blip>
            <a:stretch>
              <a:fillRect/>
            </a:stretch>
          </p:blipFill>
          <p:spPr>
            <a:xfrm>
              <a:off x="6609625" y="4926174"/>
              <a:ext cx="1331900" cy="1345500"/>
            </a:xfrm>
            <a:prstGeom prst="rect">
              <a:avLst/>
            </a:prstGeom>
            <a:noFill/>
            <a:ln>
              <a:noFill/>
            </a:ln>
          </p:spPr>
        </p:pic>
        <p:pic>
          <p:nvPicPr>
            <p:cNvPr id="298" name="Google Shape;298;p24"/>
            <p:cNvPicPr preferRelativeResize="0"/>
            <p:nvPr/>
          </p:nvPicPr>
          <p:blipFill>
            <a:blip r:embed="rId7">
              <a:alphaModFix/>
            </a:blip>
            <a:stretch>
              <a:fillRect/>
            </a:stretch>
          </p:blipFill>
          <p:spPr>
            <a:xfrm>
              <a:off x="6913650" y="5071042"/>
              <a:ext cx="1582950" cy="1586175"/>
            </a:xfrm>
            <a:prstGeom prst="rect">
              <a:avLst/>
            </a:prstGeom>
            <a:noFill/>
            <a:ln>
              <a:noFill/>
            </a:ln>
          </p:spPr>
        </p:pic>
        <p:pic>
          <p:nvPicPr>
            <p:cNvPr id="299" name="Google Shape;299;p24"/>
            <p:cNvPicPr preferRelativeResize="0"/>
            <p:nvPr/>
          </p:nvPicPr>
          <p:blipFill>
            <a:blip r:embed="rId8">
              <a:alphaModFix/>
            </a:blip>
            <a:stretch>
              <a:fillRect/>
            </a:stretch>
          </p:blipFill>
          <p:spPr>
            <a:xfrm>
              <a:off x="7320411" y="5222500"/>
              <a:ext cx="1476114" cy="1586175"/>
            </a:xfrm>
            <a:prstGeom prst="rect">
              <a:avLst/>
            </a:prstGeom>
            <a:noFill/>
            <a:ln>
              <a:noFill/>
            </a:ln>
          </p:spPr>
        </p:pic>
      </p:grpSp>
      <p:sp>
        <p:nvSpPr>
          <p:cNvPr id="300" name="Google Shape;300;p24"/>
          <p:cNvSpPr/>
          <p:nvPr/>
        </p:nvSpPr>
        <p:spPr>
          <a:xfrm>
            <a:off x="1396650" y="6411600"/>
            <a:ext cx="4207200" cy="3759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SzPts val="1100"/>
              <a:buNone/>
            </a:pPr>
            <a:r>
              <a:rPr lang="en-GB" sz="1000"/>
              <a:t>Fortmann-Grote, C. et al., IUCrJ 4, 560–568 (2017)</a:t>
            </a:r>
            <a:endParaRPr sz="1000"/>
          </a:p>
          <a:p>
            <a:pPr indent="0" lvl="0" marL="0" rtl="0" algn="l">
              <a:spcBef>
                <a:spcPts val="0"/>
              </a:spcBef>
              <a:spcAft>
                <a:spcPts val="0"/>
              </a:spcAft>
              <a:buNone/>
            </a:pPr>
            <a:r>
              <a:rPr lang="en-GB" sz="1000">
                <a:solidFill>
                  <a:schemeClr val="dk1"/>
                </a:solidFill>
              </a:rPr>
              <a:t>Yoon et al. Scientific Reports</a:t>
            </a:r>
            <a:r>
              <a:rPr b="1" lang="en-GB" sz="1000">
                <a:solidFill>
                  <a:schemeClr val="dk1"/>
                </a:solidFill>
              </a:rPr>
              <a:t> 6</a:t>
            </a:r>
            <a:r>
              <a:rPr lang="en-GB" sz="1000">
                <a:solidFill>
                  <a:schemeClr val="dk1"/>
                </a:solidFill>
              </a:rPr>
              <a:t> 24791 (2016) </a:t>
            </a:r>
            <a:endParaRPr sz="1000"/>
          </a:p>
        </p:txBody>
      </p:sp>
      <p:grpSp>
        <p:nvGrpSpPr>
          <p:cNvPr id="301" name="Google Shape;301;p24"/>
          <p:cNvGrpSpPr/>
          <p:nvPr/>
        </p:nvGrpSpPr>
        <p:grpSpPr>
          <a:xfrm>
            <a:off x="6654401" y="4969800"/>
            <a:ext cx="1635167" cy="1882500"/>
            <a:chOff x="6578201" y="4893600"/>
            <a:chExt cx="1635167" cy="1882500"/>
          </a:xfrm>
        </p:grpSpPr>
        <p:pic>
          <p:nvPicPr>
            <p:cNvPr id="302" name="Google Shape;302;p24"/>
            <p:cNvPicPr preferRelativeResize="0"/>
            <p:nvPr/>
          </p:nvPicPr>
          <p:blipFill rotWithShape="1">
            <a:blip r:embed="rId9">
              <a:alphaModFix/>
            </a:blip>
            <a:srcRect b="0" l="0" r="0" t="0"/>
            <a:stretch/>
          </p:blipFill>
          <p:spPr>
            <a:xfrm>
              <a:off x="6781725" y="4893600"/>
              <a:ext cx="1431643" cy="1882500"/>
            </a:xfrm>
            <a:prstGeom prst="rect">
              <a:avLst/>
            </a:prstGeom>
            <a:noFill/>
            <a:ln>
              <a:noFill/>
            </a:ln>
          </p:spPr>
        </p:pic>
        <p:sp>
          <p:nvSpPr>
            <p:cNvPr id="303" name="Google Shape;303;p24"/>
            <p:cNvSpPr/>
            <p:nvPr/>
          </p:nvSpPr>
          <p:spPr>
            <a:xfrm rot="-5459749">
              <a:off x="6021146" y="5857322"/>
              <a:ext cx="1398211" cy="259839"/>
            </a:xfrm>
            <a:prstGeom prst="rect">
              <a:avLst/>
            </a:prstGeom>
            <a:solidFill>
              <a:srgbClr val="FFFFFF"/>
            </a:solid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rPr b="0" i="0" lang="en-GB" sz="800" u="none" cap="none" strike="noStrike">
                  <a:solidFill>
                    <a:srgbClr val="000000"/>
                  </a:solidFill>
                  <a:latin typeface="Arial"/>
                  <a:ea typeface="Arial"/>
                  <a:cs typeface="Arial"/>
                  <a:sym typeface="Arial"/>
                </a:rPr>
                <a:t># bound electrons</a:t>
              </a:r>
              <a:endParaRPr b="0" i="0" sz="800" u="none" cap="none" strike="noStrike">
                <a:latin typeface="Arial"/>
                <a:ea typeface="Arial"/>
                <a:cs typeface="Arial"/>
                <a:sym typeface="Arial"/>
              </a:endParaRPr>
            </a:p>
          </p:txBody>
        </p:sp>
        <p:sp>
          <p:nvSpPr>
            <p:cNvPr id="304" name="Google Shape;304;p24"/>
            <p:cNvSpPr/>
            <p:nvPr/>
          </p:nvSpPr>
          <p:spPr>
            <a:xfrm rot="-5460395">
              <a:off x="6322385" y="5208978"/>
              <a:ext cx="802624" cy="259839"/>
            </a:xfrm>
            <a:prstGeom prst="rect">
              <a:avLst/>
            </a:prstGeom>
            <a:solidFill>
              <a:srgbClr val="FFFFFF"/>
            </a:solid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rPr b="0" i="0" lang="en-GB" sz="800" u="none" cap="none" strike="noStrike">
                  <a:solidFill>
                    <a:srgbClr val="000000"/>
                  </a:solidFill>
                  <a:latin typeface="Arial"/>
                  <a:ea typeface="Arial"/>
                  <a:cs typeface="Arial"/>
                  <a:sym typeface="Arial"/>
                </a:rPr>
                <a:t>FEL power (W)</a:t>
              </a:r>
              <a:endParaRPr b="0" i="0" sz="800" u="none" cap="none" strike="noStrike">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25"/>
          <p:cNvPicPr preferRelativeResize="0"/>
          <p:nvPr/>
        </p:nvPicPr>
        <p:blipFill rotWithShape="1">
          <a:blip r:embed="rId3">
            <a:alphaModFix/>
          </a:blip>
          <a:srcRect b="0" l="0" r="0" t="0"/>
          <a:stretch/>
        </p:blipFill>
        <p:spPr>
          <a:xfrm>
            <a:off x="4829230" y="1290590"/>
            <a:ext cx="2231640" cy="2933280"/>
          </a:xfrm>
          <a:prstGeom prst="rect">
            <a:avLst/>
          </a:prstGeom>
          <a:noFill/>
          <a:ln>
            <a:noFill/>
          </a:ln>
        </p:spPr>
      </p:pic>
      <p:pic>
        <p:nvPicPr>
          <p:cNvPr id="311" name="Google Shape;311;p25"/>
          <p:cNvPicPr preferRelativeResize="0"/>
          <p:nvPr/>
        </p:nvPicPr>
        <p:blipFill rotWithShape="1">
          <a:blip r:embed="rId4">
            <a:alphaModFix/>
          </a:blip>
          <a:srcRect b="0" l="0" r="0" t="0"/>
          <a:stretch/>
        </p:blipFill>
        <p:spPr>
          <a:xfrm>
            <a:off x="2752750" y="1274750"/>
            <a:ext cx="2242800" cy="2949120"/>
          </a:xfrm>
          <a:prstGeom prst="rect">
            <a:avLst/>
          </a:prstGeom>
          <a:noFill/>
          <a:ln>
            <a:noFill/>
          </a:ln>
        </p:spPr>
      </p:pic>
      <p:pic>
        <p:nvPicPr>
          <p:cNvPr id="312" name="Google Shape;312;p25"/>
          <p:cNvPicPr preferRelativeResize="0"/>
          <p:nvPr/>
        </p:nvPicPr>
        <p:blipFill rotWithShape="1">
          <a:blip r:embed="rId5">
            <a:alphaModFix/>
          </a:blip>
          <a:srcRect b="0" l="0" r="0" t="0"/>
          <a:stretch/>
        </p:blipFill>
        <p:spPr>
          <a:xfrm>
            <a:off x="6891190" y="1284110"/>
            <a:ext cx="2207880" cy="2901600"/>
          </a:xfrm>
          <a:prstGeom prst="rect">
            <a:avLst/>
          </a:prstGeom>
          <a:noFill/>
          <a:ln>
            <a:noFill/>
          </a:ln>
        </p:spPr>
      </p:pic>
      <p:pic>
        <p:nvPicPr>
          <p:cNvPr id="313" name="Google Shape;313;p25"/>
          <p:cNvPicPr preferRelativeResize="0"/>
          <p:nvPr/>
        </p:nvPicPr>
        <p:blipFill rotWithShape="1">
          <a:blip r:embed="rId6">
            <a:alphaModFix/>
          </a:blip>
          <a:srcRect b="0" l="0" r="0" t="0"/>
          <a:stretch/>
        </p:blipFill>
        <p:spPr>
          <a:xfrm>
            <a:off x="2792350" y="4521230"/>
            <a:ext cx="1936439" cy="1267920"/>
          </a:xfrm>
          <a:prstGeom prst="rect">
            <a:avLst/>
          </a:prstGeom>
          <a:noFill/>
          <a:ln>
            <a:noFill/>
          </a:ln>
        </p:spPr>
      </p:pic>
      <p:pic>
        <p:nvPicPr>
          <p:cNvPr id="314" name="Google Shape;314;p25"/>
          <p:cNvPicPr preferRelativeResize="0"/>
          <p:nvPr/>
        </p:nvPicPr>
        <p:blipFill rotWithShape="1">
          <a:blip r:embed="rId7">
            <a:alphaModFix/>
          </a:blip>
          <a:srcRect b="0" l="0" r="0" t="0"/>
          <a:stretch/>
        </p:blipFill>
        <p:spPr>
          <a:xfrm>
            <a:off x="4952710" y="4533830"/>
            <a:ext cx="1882440" cy="1267920"/>
          </a:xfrm>
          <a:prstGeom prst="rect">
            <a:avLst/>
          </a:prstGeom>
          <a:noFill/>
          <a:ln>
            <a:noFill/>
          </a:ln>
        </p:spPr>
      </p:pic>
      <p:pic>
        <p:nvPicPr>
          <p:cNvPr id="315" name="Google Shape;315;p25"/>
          <p:cNvPicPr preferRelativeResize="0"/>
          <p:nvPr/>
        </p:nvPicPr>
        <p:blipFill rotWithShape="1">
          <a:blip r:embed="rId8">
            <a:alphaModFix/>
          </a:blip>
          <a:srcRect b="0" l="0" r="0" t="0"/>
          <a:stretch/>
        </p:blipFill>
        <p:spPr>
          <a:xfrm>
            <a:off x="7022830" y="4533830"/>
            <a:ext cx="1874520" cy="1267920"/>
          </a:xfrm>
          <a:prstGeom prst="rect">
            <a:avLst/>
          </a:prstGeom>
          <a:noFill/>
          <a:ln>
            <a:noFill/>
          </a:ln>
        </p:spPr>
      </p:pic>
      <p:sp>
        <p:nvSpPr>
          <p:cNvPr id="316" name="Google Shape;316;p25"/>
          <p:cNvSpPr/>
          <p:nvPr/>
        </p:nvSpPr>
        <p:spPr>
          <a:xfrm>
            <a:off x="2785870" y="4333670"/>
            <a:ext cx="5776500" cy="2631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diffracted photons = 70+/-12                   230+/-28                                  234+/-29  </a:t>
            </a:r>
            <a:endParaRPr b="0" i="0" sz="1200" u="none" cap="none" strike="noStrike">
              <a:latin typeface="Arial"/>
              <a:ea typeface="Arial"/>
              <a:cs typeface="Arial"/>
              <a:sym typeface="Arial"/>
            </a:endParaRPr>
          </a:p>
        </p:txBody>
      </p:sp>
      <p:sp>
        <p:nvSpPr>
          <p:cNvPr id="317" name="Google Shape;317;p25"/>
          <p:cNvSpPr/>
          <p:nvPr/>
        </p:nvSpPr>
        <p:spPr>
          <a:xfrm>
            <a:off x="2306350" y="1123910"/>
            <a:ext cx="6429000" cy="266400"/>
          </a:xfrm>
          <a:prstGeom prst="rect">
            <a:avLst/>
          </a:prstGeom>
          <a:solidFill>
            <a:srgbClr val="FFFFFF"/>
          </a:solid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photons per pulse = 1·10</a:t>
            </a:r>
            <a:r>
              <a:rPr b="0" baseline="30000" i="0" lang="en-GB" sz="1200" u="none" cap="none" strike="noStrike">
                <a:solidFill>
                  <a:srgbClr val="000000"/>
                </a:solidFill>
                <a:latin typeface="Arial"/>
                <a:ea typeface="Arial"/>
                <a:cs typeface="Arial"/>
                <a:sym typeface="Arial"/>
              </a:rPr>
              <a:t>11</a:t>
            </a:r>
            <a:r>
              <a:rPr b="0" i="0" lang="en-GB" sz="1200" u="none" cap="none" strike="noStrike">
                <a:solidFill>
                  <a:srgbClr val="000000"/>
                </a:solidFill>
                <a:latin typeface="Arial"/>
                <a:ea typeface="Arial"/>
                <a:cs typeface="Arial"/>
                <a:sym typeface="Arial"/>
              </a:rPr>
              <a:t>                                      5·10</a:t>
            </a:r>
            <a:r>
              <a:rPr b="0" baseline="30000" i="0" lang="en-GB" sz="1200" u="none" cap="none" strike="noStrike">
                <a:solidFill>
                  <a:srgbClr val="000000"/>
                </a:solidFill>
                <a:latin typeface="Arial"/>
                <a:ea typeface="Arial"/>
                <a:cs typeface="Arial"/>
                <a:sym typeface="Arial"/>
              </a:rPr>
              <a:t>11</a:t>
            </a:r>
            <a:r>
              <a:rPr b="0" i="0" lang="en-GB" sz="1200" u="none" cap="none" strike="noStrike">
                <a:solidFill>
                  <a:srgbClr val="000000"/>
                </a:solidFill>
                <a:latin typeface="Arial"/>
                <a:ea typeface="Arial"/>
                <a:cs typeface="Arial"/>
                <a:sym typeface="Arial"/>
              </a:rPr>
              <a:t>                                     1·10</a:t>
            </a:r>
            <a:r>
              <a:rPr b="0" baseline="30000" i="0" lang="en-GB" sz="1200" u="none" cap="none" strike="noStrike">
                <a:solidFill>
                  <a:srgbClr val="000000"/>
                </a:solidFill>
                <a:latin typeface="Arial"/>
                <a:ea typeface="Arial"/>
                <a:cs typeface="Arial"/>
                <a:sym typeface="Arial"/>
              </a:rPr>
              <a:t>12</a:t>
            </a:r>
            <a:r>
              <a:rPr b="0" i="0" lang="en-GB" sz="1200" u="none" cap="none" strike="noStrike">
                <a:solidFill>
                  <a:srgbClr val="000000"/>
                </a:solidFill>
                <a:latin typeface="Arial"/>
                <a:ea typeface="Arial"/>
                <a:cs typeface="Arial"/>
                <a:sym typeface="Arial"/>
              </a:rPr>
              <a:t> </a:t>
            </a:r>
            <a:endParaRPr b="0" i="0" sz="1200" u="none" cap="none" strike="noStrike">
              <a:latin typeface="Arial"/>
              <a:ea typeface="Arial"/>
              <a:cs typeface="Arial"/>
              <a:sym typeface="Arial"/>
            </a:endParaRPr>
          </a:p>
        </p:txBody>
      </p:sp>
      <p:sp>
        <p:nvSpPr>
          <p:cNvPr id="318" name="Google Shape;318;p25"/>
          <p:cNvSpPr/>
          <p:nvPr/>
        </p:nvSpPr>
        <p:spPr>
          <a:xfrm>
            <a:off x="3952630" y="1528550"/>
            <a:ext cx="604500" cy="345600"/>
          </a:xfrm>
          <a:prstGeom prst="rect">
            <a:avLst/>
          </a:prstGeom>
          <a:noFill/>
          <a:ln>
            <a:noFill/>
          </a:ln>
        </p:spPr>
        <p:txBody>
          <a:bodyPr anchorCtr="0" anchor="t" bIns="45000" lIns="90000" spcFirstLastPara="1" rIns="90000" wrap="square" tIns="60825">
            <a:no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3 fs</a:t>
            </a:r>
            <a:endParaRPr b="0" i="0" sz="1800" u="none" cap="none" strike="noStrike">
              <a:latin typeface="Arial"/>
              <a:ea typeface="Arial"/>
              <a:cs typeface="Arial"/>
              <a:sym typeface="Arial"/>
            </a:endParaRPr>
          </a:p>
        </p:txBody>
      </p:sp>
      <p:sp>
        <p:nvSpPr>
          <p:cNvPr id="319" name="Google Shape;319;p25"/>
          <p:cNvSpPr/>
          <p:nvPr/>
        </p:nvSpPr>
        <p:spPr>
          <a:xfrm>
            <a:off x="6017950" y="1500110"/>
            <a:ext cx="585300" cy="345600"/>
          </a:xfrm>
          <a:prstGeom prst="rect">
            <a:avLst/>
          </a:prstGeom>
          <a:noFill/>
          <a:ln>
            <a:noFill/>
          </a:ln>
        </p:spPr>
        <p:txBody>
          <a:bodyPr anchorCtr="0" anchor="t" bIns="45000" lIns="90000" spcFirstLastPara="1" rIns="90000" wrap="square" tIns="60825">
            <a:no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9 fs</a:t>
            </a:r>
            <a:endParaRPr b="0" i="0" sz="1800" u="none" cap="none" strike="noStrike">
              <a:latin typeface="Arial"/>
              <a:ea typeface="Arial"/>
              <a:cs typeface="Arial"/>
              <a:sym typeface="Arial"/>
            </a:endParaRPr>
          </a:p>
        </p:txBody>
      </p:sp>
      <p:sp>
        <p:nvSpPr>
          <p:cNvPr id="320" name="Google Shape;320;p25"/>
          <p:cNvSpPr/>
          <p:nvPr/>
        </p:nvSpPr>
        <p:spPr>
          <a:xfrm>
            <a:off x="7986670" y="1562030"/>
            <a:ext cx="750600" cy="375900"/>
          </a:xfrm>
          <a:prstGeom prst="rect">
            <a:avLst/>
          </a:prstGeom>
          <a:noFill/>
          <a:ln>
            <a:noFill/>
          </a:ln>
        </p:spPr>
        <p:txBody>
          <a:bodyPr anchorCtr="0" anchor="t" bIns="45000" lIns="90000" spcFirstLastPara="1" rIns="90000" wrap="square" tIns="60825">
            <a:noAutofit/>
          </a:bodyPr>
          <a:lstStyle/>
          <a:p>
            <a:pPr indent="0" lvl="0" marL="0" marR="0" rtl="0" algn="l">
              <a:lnSpc>
                <a:spcPct val="100000"/>
              </a:lnSpc>
              <a:spcBef>
                <a:spcPts val="0"/>
              </a:spcBef>
              <a:spcAft>
                <a:spcPts val="0"/>
              </a:spcAft>
              <a:buNone/>
            </a:pPr>
            <a:r>
              <a:rPr b="0" i="0" lang="en-GB" sz="1800" u="none" cap="none" strike="noStrike">
                <a:solidFill>
                  <a:srgbClr val="000000"/>
                </a:solidFill>
                <a:latin typeface="Arial"/>
                <a:ea typeface="Arial"/>
                <a:cs typeface="Arial"/>
                <a:sym typeface="Arial"/>
              </a:rPr>
              <a:t>30 fs</a:t>
            </a:r>
            <a:endParaRPr b="0" i="0" sz="1800" u="none" cap="none" strike="noStrike">
              <a:latin typeface="Arial"/>
              <a:ea typeface="Arial"/>
              <a:cs typeface="Arial"/>
              <a:sym typeface="Arial"/>
            </a:endParaRPr>
          </a:p>
        </p:txBody>
      </p:sp>
      <p:sp>
        <p:nvSpPr>
          <p:cNvPr id="321" name="Google Shape;321;p25"/>
          <p:cNvSpPr/>
          <p:nvPr/>
        </p:nvSpPr>
        <p:spPr>
          <a:xfrm>
            <a:off x="5961620" y="5950850"/>
            <a:ext cx="3511200" cy="2598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p:txBody>
      </p:sp>
      <p:sp>
        <p:nvSpPr>
          <p:cNvPr id="322" name="Google Shape;322;p25"/>
          <p:cNvSpPr/>
          <p:nvPr/>
        </p:nvSpPr>
        <p:spPr>
          <a:xfrm>
            <a:off x="2262800" y="5834750"/>
            <a:ext cx="4207200" cy="3759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SzPts val="1100"/>
              <a:buNone/>
            </a:pPr>
            <a:r>
              <a:rPr lang="en-GB" sz="1000"/>
              <a:t>Fortmann-Grote, C. et al., IUCrJ 4, 560–568 (2017)</a:t>
            </a:r>
            <a:endParaRPr sz="1000"/>
          </a:p>
          <a:p>
            <a:pPr indent="0" lvl="0" marL="0" rtl="0" algn="l">
              <a:spcBef>
                <a:spcPts val="0"/>
              </a:spcBef>
              <a:spcAft>
                <a:spcPts val="0"/>
              </a:spcAft>
              <a:buNone/>
            </a:pPr>
            <a:r>
              <a:rPr lang="en-GB" sz="1000">
                <a:solidFill>
                  <a:schemeClr val="dk1"/>
                </a:solidFill>
              </a:rPr>
              <a:t>Yoon et al. Scientific Reports</a:t>
            </a:r>
            <a:r>
              <a:rPr b="1" lang="en-GB" sz="1000">
                <a:solidFill>
                  <a:schemeClr val="dk1"/>
                </a:solidFill>
              </a:rPr>
              <a:t> 6</a:t>
            </a:r>
            <a:r>
              <a:rPr lang="en-GB" sz="1000">
                <a:solidFill>
                  <a:schemeClr val="dk1"/>
                </a:solidFill>
              </a:rPr>
              <a:t> 24791 (2016) </a:t>
            </a:r>
            <a:endParaRPr sz="1000"/>
          </a:p>
        </p:txBody>
      </p:sp>
      <p:sp>
        <p:nvSpPr>
          <p:cNvPr id="323" name="Google Shape;323;p25"/>
          <p:cNvSpPr/>
          <p:nvPr/>
        </p:nvSpPr>
        <p:spPr>
          <a:xfrm rot="-5459749">
            <a:off x="2159496" y="3056822"/>
            <a:ext cx="1398211" cy="259839"/>
          </a:xfrm>
          <a:prstGeom prst="rect">
            <a:avLst/>
          </a:prstGeom>
          <a:solidFill>
            <a:srgbClr val="FFFFFF"/>
          </a:solid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 bound electrons</a:t>
            </a:r>
            <a:endParaRPr b="0" i="0" sz="1200" u="none" cap="none" strike="noStrike">
              <a:latin typeface="Arial"/>
              <a:ea typeface="Arial"/>
              <a:cs typeface="Arial"/>
              <a:sym typeface="Arial"/>
            </a:endParaRPr>
          </a:p>
        </p:txBody>
      </p:sp>
      <p:sp>
        <p:nvSpPr>
          <p:cNvPr id="324" name="Google Shape;324;p25"/>
          <p:cNvSpPr/>
          <p:nvPr/>
        </p:nvSpPr>
        <p:spPr>
          <a:xfrm rot="-5459694">
            <a:off x="8034877" y="2877462"/>
            <a:ext cx="1658650" cy="259839"/>
          </a:xfrm>
          <a:prstGeom prst="rect">
            <a:avLst/>
          </a:prstGeom>
          <a:solidFill>
            <a:srgbClr val="FFFFFF"/>
          </a:solid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avg. displacement (Å)</a:t>
            </a:r>
            <a:endParaRPr b="0" i="0" sz="1200" u="none" cap="none" strike="noStrike">
              <a:latin typeface="Arial"/>
              <a:ea typeface="Arial"/>
              <a:cs typeface="Arial"/>
              <a:sym typeface="Arial"/>
            </a:endParaRPr>
          </a:p>
        </p:txBody>
      </p:sp>
      <p:sp>
        <p:nvSpPr>
          <p:cNvPr id="325" name="Google Shape;325;p25"/>
          <p:cNvSpPr/>
          <p:nvPr/>
        </p:nvSpPr>
        <p:spPr>
          <a:xfrm>
            <a:off x="5508550" y="3998875"/>
            <a:ext cx="961500" cy="259800"/>
          </a:xfrm>
          <a:prstGeom prst="rect">
            <a:avLst/>
          </a:prstGeom>
          <a:solidFill>
            <a:srgbClr val="FFFFFF"/>
          </a:solid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time (fs)</a:t>
            </a:r>
            <a:endParaRPr b="0" i="0" sz="1200" u="none" cap="none" strike="noStrike">
              <a:latin typeface="Arial"/>
              <a:ea typeface="Arial"/>
              <a:cs typeface="Arial"/>
              <a:sym typeface="Arial"/>
            </a:endParaRPr>
          </a:p>
        </p:txBody>
      </p:sp>
      <p:sp>
        <p:nvSpPr>
          <p:cNvPr id="326" name="Google Shape;326;p25"/>
          <p:cNvSpPr/>
          <p:nvPr/>
        </p:nvSpPr>
        <p:spPr>
          <a:xfrm rot="-5460169">
            <a:off x="2225278" y="1814447"/>
            <a:ext cx="1199884" cy="259839"/>
          </a:xfrm>
          <a:prstGeom prst="rect">
            <a:avLst/>
          </a:prstGeom>
          <a:solidFill>
            <a:srgbClr val="FFFFFF"/>
          </a:solid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FEL power (W)</a:t>
            </a:r>
            <a:endParaRPr b="0" i="0" sz="1200" u="none" cap="none" strike="noStrike">
              <a:latin typeface="Arial"/>
              <a:ea typeface="Arial"/>
              <a:cs typeface="Arial"/>
              <a:sym typeface="Arial"/>
            </a:endParaRPr>
          </a:p>
        </p:txBody>
      </p:sp>
      <p:sp>
        <p:nvSpPr>
          <p:cNvPr id="327" name="Google Shape;327;p25"/>
          <p:cNvSpPr txBox="1"/>
          <p:nvPr/>
        </p:nvSpPr>
        <p:spPr>
          <a:xfrm>
            <a:off x="655560" y="597960"/>
            <a:ext cx="9939600" cy="436200"/>
          </a:xfrm>
          <a:prstGeom prst="rect">
            <a:avLst/>
          </a:prstGeom>
          <a:noFill/>
          <a:ln>
            <a:noFill/>
          </a:ln>
        </p:spPr>
        <p:txBody>
          <a:bodyPr anchorCtr="0" anchor="b" bIns="0" lIns="0" spcFirstLastPara="1" rIns="0" wrap="square" tIns="21225">
            <a:noAutofit/>
          </a:bodyPr>
          <a:lstStyle/>
          <a:p>
            <a:pPr indent="0" lvl="0" marL="0" rtl="0" algn="l">
              <a:spcBef>
                <a:spcPts val="0"/>
              </a:spcBef>
              <a:spcAft>
                <a:spcPts val="0"/>
              </a:spcAft>
              <a:buNone/>
            </a:pPr>
            <a:r>
              <a:rPr b="1" lang="en-GB" sz="2200">
                <a:solidFill>
                  <a:schemeClr val="dk1"/>
                </a:solidFill>
              </a:rPr>
              <a:t>Identify optimal pulse duration for single particle imaging of a biomolecule</a:t>
            </a:r>
            <a:endParaRPr b="1"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6"/>
          <p:cNvSpPr/>
          <p:nvPr/>
        </p:nvSpPr>
        <p:spPr>
          <a:xfrm>
            <a:off x="3913670" y="6116100"/>
            <a:ext cx="3511200" cy="2598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p:txBody>
      </p:sp>
      <p:sp>
        <p:nvSpPr>
          <p:cNvPr id="334" name="Google Shape;334;p26"/>
          <p:cNvSpPr/>
          <p:nvPr/>
        </p:nvSpPr>
        <p:spPr>
          <a:xfrm>
            <a:off x="2954475" y="6174525"/>
            <a:ext cx="4207200" cy="3759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SzPts val="1100"/>
              <a:buNone/>
            </a:pPr>
            <a:r>
              <a:rPr lang="en-GB" sz="1000"/>
              <a:t>Fortmann-Grote, C. et al., IUCrJ 4, 560–568 (2017)</a:t>
            </a:r>
            <a:endParaRPr sz="1000"/>
          </a:p>
          <a:p>
            <a:pPr indent="0" lvl="0" marL="0" rtl="0" algn="l">
              <a:spcBef>
                <a:spcPts val="0"/>
              </a:spcBef>
              <a:spcAft>
                <a:spcPts val="0"/>
              </a:spcAft>
              <a:buNone/>
            </a:pPr>
            <a:r>
              <a:rPr lang="en-GB" sz="1000">
                <a:solidFill>
                  <a:schemeClr val="dk1"/>
                </a:solidFill>
              </a:rPr>
              <a:t>Yoon et al. Scientific Reports</a:t>
            </a:r>
            <a:r>
              <a:rPr b="1" lang="en-GB" sz="1000">
                <a:solidFill>
                  <a:schemeClr val="dk1"/>
                </a:solidFill>
              </a:rPr>
              <a:t> 6</a:t>
            </a:r>
            <a:r>
              <a:rPr lang="en-GB" sz="1000">
                <a:solidFill>
                  <a:schemeClr val="dk1"/>
                </a:solidFill>
              </a:rPr>
              <a:t> 24791 (2016) </a:t>
            </a:r>
            <a:endParaRPr sz="1000"/>
          </a:p>
        </p:txBody>
      </p:sp>
      <p:sp>
        <p:nvSpPr>
          <p:cNvPr id="335" name="Google Shape;335;p26"/>
          <p:cNvSpPr txBox="1"/>
          <p:nvPr/>
        </p:nvSpPr>
        <p:spPr>
          <a:xfrm>
            <a:off x="655560" y="597960"/>
            <a:ext cx="9939600" cy="436200"/>
          </a:xfrm>
          <a:prstGeom prst="rect">
            <a:avLst/>
          </a:prstGeom>
          <a:noFill/>
          <a:ln>
            <a:noFill/>
          </a:ln>
        </p:spPr>
        <p:txBody>
          <a:bodyPr anchorCtr="0" anchor="b" bIns="0" lIns="0" spcFirstLastPara="1" rIns="0" wrap="square" tIns="21225">
            <a:noAutofit/>
          </a:bodyPr>
          <a:lstStyle/>
          <a:p>
            <a:pPr indent="0" lvl="0" marL="0" rtl="0" algn="l">
              <a:spcBef>
                <a:spcPts val="0"/>
              </a:spcBef>
              <a:spcAft>
                <a:spcPts val="0"/>
              </a:spcAft>
              <a:buNone/>
            </a:pPr>
            <a:r>
              <a:rPr b="1" lang="en-GB" sz="2200">
                <a:solidFill>
                  <a:schemeClr val="dk1"/>
                </a:solidFill>
              </a:rPr>
              <a:t>Identify optimal pulse duration for single particle imaging of a biomolecule</a:t>
            </a:r>
            <a:endParaRPr b="1" sz="2200"/>
          </a:p>
        </p:txBody>
      </p:sp>
      <p:pic>
        <p:nvPicPr>
          <p:cNvPr id="336" name="Google Shape;336;p26"/>
          <p:cNvPicPr preferRelativeResize="0"/>
          <p:nvPr/>
        </p:nvPicPr>
        <p:blipFill>
          <a:blip r:embed="rId3">
            <a:alphaModFix/>
          </a:blip>
          <a:stretch>
            <a:fillRect/>
          </a:stretch>
        </p:blipFill>
        <p:spPr>
          <a:xfrm>
            <a:off x="8073850" y="1121775"/>
            <a:ext cx="3260297" cy="2792153"/>
          </a:xfrm>
          <a:prstGeom prst="rect">
            <a:avLst/>
          </a:prstGeom>
          <a:noFill/>
          <a:ln>
            <a:noFill/>
          </a:ln>
        </p:spPr>
      </p:pic>
      <p:pic>
        <p:nvPicPr>
          <p:cNvPr id="337" name="Google Shape;337;p26"/>
          <p:cNvPicPr preferRelativeResize="0"/>
          <p:nvPr/>
        </p:nvPicPr>
        <p:blipFill>
          <a:blip r:embed="rId4">
            <a:alphaModFix/>
          </a:blip>
          <a:stretch>
            <a:fillRect/>
          </a:stretch>
        </p:blipFill>
        <p:spPr>
          <a:xfrm>
            <a:off x="8217392" y="3976704"/>
            <a:ext cx="3116757" cy="2659671"/>
          </a:xfrm>
          <a:prstGeom prst="rect">
            <a:avLst/>
          </a:prstGeom>
          <a:noFill/>
          <a:ln>
            <a:noFill/>
          </a:ln>
        </p:spPr>
      </p:pic>
      <p:grpSp>
        <p:nvGrpSpPr>
          <p:cNvPr id="338" name="Google Shape;338;p26"/>
          <p:cNvGrpSpPr/>
          <p:nvPr/>
        </p:nvGrpSpPr>
        <p:grpSpPr>
          <a:xfrm>
            <a:off x="740551" y="1166525"/>
            <a:ext cx="1737492" cy="1495648"/>
            <a:chOff x="6609625" y="4926174"/>
            <a:chExt cx="2186900" cy="1882502"/>
          </a:xfrm>
        </p:grpSpPr>
        <p:pic>
          <p:nvPicPr>
            <p:cNvPr id="339" name="Google Shape;339;p26"/>
            <p:cNvPicPr preferRelativeResize="0"/>
            <p:nvPr/>
          </p:nvPicPr>
          <p:blipFill>
            <a:blip r:embed="rId5">
              <a:alphaModFix/>
            </a:blip>
            <a:stretch>
              <a:fillRect/>
            </a:stretch>
          </p:blipFill>
          <p:spPr>
            <a:xfrm>
              <a:off x="6609625" y="4926174"/>
              <a:ext cx="1331900" cy="1345500"/>
            </a:xfrm>
            <a:prstGeom prst="rect">
              <a:avLst/>
            </a:prstGeom>
            <a:noFill/>
            <a:ln>
              <a:noFill/>
            </a:ln>
          </p:spPr>
        </p:pic>
        <p:pic>
          <p:nvPicPr>
            <p:cNvPr id="340" name="Google Shape;340;p26"/>
            <p:cNvPicPr preferRelativeResize="0"/>
            <p:nvPr/>
          </p:nvPicPr>
          <p:blipFill>
            <a:blip r:embed="rId6">
              <a:alphaModFix/>
            </a:blip>
            <a:stretch>
              <a:fillRect/>
            </a:stretch>
          </p:blipFill>
          <p:spPr>
            <a:xfrm>
              <a:off x="6913650" y="5071042"/>
              <a:ext cx="1582950" cy="1586175"/>
            </a:xfrm>
            <a:prstGeom prst="rect">
              <a:avLst/>
            </a:prstGeom>
            <a:noFill/>
            <a:ln>
              <a:noFill/>
            </a:ln>
          </p:spPr>
        </p:pic>
        <p:pic>
          <p:nvPicPr>
            <p:cNvPr id="341" name="Google Shape;341;p26"/>
            <p:cNvPicPr preferRelativeResize="0"/>
            <p:nvPr/>
          </p:nvPicPr>
          <p:blipFill>
            <a:blip r:embed="rId7">
              <a:alphaModFix/>
            </a:blip>
            <a:stretch>
              <a:fillRect/>
            </a:stretch>
          </p:blipFill>
          <p:spPr>
            <a:xfrm>
              <a:off x="7320411" y="5222500"/>
              <a:ext cx="1476114" cy="1586175"/>
            </a:xfrm>
            <a:prstGeom prst="rect">
              <a:avLst/>
            </a:prstGeom>
            <a:noFill/>
            <a:ln>
              <a:noFill/>
            </a:ln>
          </p:spPr>
        </p:pic>
      </p:grpSp>
      <p:pic>
        <p:nvPicPr>
          <p:cNvPr id="342" name="Google Shape;342;p26"/>
          <p:cNvPicPr preferRelativeResize="0"/>
          <p:nvPr/>
        </p:nvPicPr>
        <p:blipFill>
          <a:blip r:embed="rId8">
            <a:alphaModFix/>
          </a:blip>
          <a:stretch>
            <a:fillRect/>
          </a:stretch>
        </p:blipFill>
        <p:spPr>
          <a:xfrm>
            <a:off x="199425" y="3226200"/>
            <a:ext cx="2747733" cy="3454925"/>
          </a:xfrm>
          <a:prstGeom prst="rect">
            <a:avLst/>
          </a:prstGeom>
          <a:noFill/>
          <a:ln>
            <a:noFill/>
          </a:ln>
        </p:spPr>
      </p:pic>
      <p:sp>
        <p:nvSpPr>
          <p:cNvPr id="343" name="Google Shape;343;p26"/>
          <p:cNvSpPr txBox="1"/>
          <p:nvPr/>
        </p:nvSpPr>
        <p:spPr>
          <a:xfrm>
            <a:off x="225688" y="2845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5 independent orientation runs</a:t>
            </a:r>
            <a:endParaRPr/>
          </a:p>
        </p:txBody>
      </p:sp>
      <p:pic>
        <p:nvPicPr>
          <p:cNvPr id="344" name="Google Shape;344;p26"/>
          <p:cNvPicPr preferRelativeResize="0"/>
          <p:nvPr/>
        </p:nvPicPr>
        <p:blipFill rotWithShape="1">
          <a:blip r:embed="rId9">
            <a:alphaModFix/>
          </a:blip>
          <a:srcRect b="0" l="0" r="0" t="0"/>
          <a:stretch/>
        </p:blipFill>
        <p:spPr>
          <a:xfrm>
            <a:off x="3006549" y="3207000"/>
            <a:ext cx="2399074" cy="1856286"/>
          </a:xfrm>
          <a:prstGeom prst="rect">
            <a:avLst/>
          </a:prstGeom>
          <a:noFill/>
          <a:ln>
            <a:noFill/>
          </a:ln>
        </p:spPr>
      </p:pic>
      <p:sp>
        <p:nvSpPr>
          <p:cNvPr id="345" name="Google Shape;345;p26"/>
          <p:cNvSpPr txBox="1"/>
          <p:nvPr/>
        </p:nvSpPr>
        <p:spPr>
          <a:xfrm>
            <a:off x="3292736" y="2872350"/>
            <a:ext cx="1737600" cy="346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GB" strike="noStrike">
                <a:latin typeface="Arial"/>
                <a:ea typeface="Arial"/>
                <a:cs typeface="Arial"/>
                <a:sym typeface="Arial"/>
              </a:rPr>
              <a:t>Average, r.m.s</a:t>
            </a:r>
            <a:endParaRPr b="0" strike="noStrike">
              <a:latin typeface="Arial"/>
              <a:ea typeface="Arial"/>
              <a:cs typeface="Arial"/>
              <a:sym typeface="Arial"/>
            </a:endParaRPr>
          </a:p>
        </p:txBody>
      </p:sp>
      <p:sp>
        <p:nvSpPr>
          <p:cNvPr id="346" name="Google Shape;346;p26"/>
          <p:cNvSpPr/>
          <p:nvPr/>
        </p:nvSpPr>
        <p:spPr>
          <a:xfrm>
            <a:off x="2712790" y="3802315"/>
            <a:ext cx="365760" cy="548642"/>
          </a:xfrm>
          <a:custGeom>
            <a:rect b="b" l="l" r="r" t="t"/>
            <a:pathLst>
              <a:path extrusionOk="0" h="1525" w="1018">
                <a:moveTo>
                  <a:pt x="0" y="0"/>
                </a:moveTo>
                <a:lnTo>
                  <a:pt x="762" y="0"/>
                </a:lnTo>
                <a:lnTo>
                  <a:pt x="1017" y="762"/>
                </a:lnTo>
                <a:lnTo>
                  <a:pt x="762" y="1524"/>
                </a:lnTo>
                <a:lnTo>
                  <a:pt x="0" y="1524"/>
                </a:lnTo>
                <a:lnTo>
                  <a:pt x="254" y="762"/>
                </a:lnTo>
                <a:lnTo>
                  <a:pt x="0" y="0"/>
                </a:lnTo>
              </a:path>
            </a:pathLst>
          </a:custGeom>
          <a:solidFill>
            <a:srgbClr val="729FCF"/>
          </a:solidFill>
          <a:ln cap="flat" cmpd="sng" w="9525">
            <a:solidFill>
              <a:srgbClr val="3465A4"/>
            </a:solidFill>
            <a:prstDash val="solid"/>
            <a:round/>
            <a:headEnd len="sm" w="sm" type="none"/>
            <a:tailEnd len="sm" w="sm" type="none"/>
          </a:ln>
        </p:spPr>
      </p:sp>
      <p:pic>
        <p:nvPicPr>
          <p:cNvPr id="347" name="Google Shape;347;p26"/>
          <p:cNvPicPr preferRelativeResize="0"/>
          <p:nvPr/>
        </p:nvPicPr>
        <p:blipFill>
          <a:blip r:embed="rId10">
            <a:alphaModFix/>
          </a:blip>
          <a:stretch>
            <a:fillRect/>
          </a:stretch>
        </p:blipFill>
        <p:spPr>
          <a:xfrm>
            <a:off x="5375925" y="3069075"/>
            <a:ext cx="2614075" cy="700075"/>
          </a:xfrm>
          <a:prstGeom prst="rect">
            <a:avLst/>
          </a:prstGeom>
          <a:noFill/>
          <a:ln>
            <a:noFill/>
          </a:ln>
        </p:spPr>
      </p:pic>
      <p:sp>
        <p:nvSpPr>
          <p:cNvPr id="348" name="Google Shape;348;p26"/>
          <p:cNvSpPr/>
          <p:nvPr/>
        </p:nvSpPr>
        <p:spPr>
          <a:xfrm>
            <a:off x="6168891" y="3802325"/>
            <a:ext cx="939800" cy="548626"/>
          </a:xfrm>
          <a:custGeom>
            <a:rect b="b" l="l" r="r" t="t"/>
            <a:pathLst>
              <a:path extrusionOk="0" h="1525" w="1018">
                <a:moveTo>
                  <a:pt x="0" y="0"/>
                </a:moveTo>
                <a:lnTo>
                  <a:pt x="762" y="0"/>
                </a:lnTo>
                <a:lnTo>
                  <a:pt x="1017" y="762"/>
                </a:lnTo>
                <a:lnTo>
                  <a:pt x="762" y="1524"/>
                </a:lnTo>
                <a:lnTo>
                  <a:pt x="0" y="1524"/>
                </a:lnTo>
                <a:lnTo>
                  <a:pt x="254" y="762"/>
                </a:lnTo>
                <a:lnTo>
                  <a:pt x="0" y="0"/>
                </a:lnTo>
              </a:path>
            </a:pathLst>
          </a:custGeom>
          <a:solidFill>
            <a:srgbClr val="729FCF"/>
          </a:solidFill>
          <a:ln cap="flat" cmpd="sng" w="9525">
            <a:solidFill>
              <a:srgbClr val="3465A4"/>
            </a:solidFill>
            <a:prstDash val="solid"/>
            <a:round/>
            <a:headEnd len="sm" w="sm" type="none"/>
            <a:tailEnd len="sm" w="sm" type="none"/>
          </a:ln>
        </p:spPr>
      </p:sp>
      <p:sp>
        <p:nvSpPr>
          <p:cNvPr id="349" name="Google Shape;349;p26"/>
          <p:cNvSpPr txBox="1"/>
          <p:nvPr/>
        </p:nvSpPr>
        <p:spPr>
          <a:xfrm>
            <a:off x="5717050" y="4384125"/>
            <a:ext cx="18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r.m.s is the error bar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7"/>
          <p:cNvSpPr/>
          <p:nvPr/>
        </p:nvSpPr>
        <p:spPr>
          <a:xfrm>
            <a:off x="3913670" y="6116100"/>
            <a:ext cx="3511200" cy="2598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None/>
            </a:pPr>
            <a:r>
              <a:t/>
            </a:r>
            <a:endParaRPr b="0" i="0" sz="1200" u="none" cap="none" strike="noStrike">
              <a:latin typeface="Arial"/>
              <a:ea typeface="Arial"/>
              <a:cs typeface="Arial"/>
              <a:sym typeface="Arial"/>
            </a:endParaRPr>
          </a:p>
        </p:txBody>
      </p:sp>
      <p:sp>
        <p:nvSpPr>
          <p:cNvPr id="356" name="Google Shape;356;p27"/>
          <p:cNvSpPr txBox="1"/>
          <p:nvPr/>
        </p:nvSpPr>
        <p:spPr>
          <a:xfrm>
            <a:off x="655560" y="597960"/>
            <a:ext cx="9939600" cy="436200"/>
          </a:xfrm>
          <a:prstGeom prst="rect">
            <a:avLst/>
          </a:prstGeom>
          <a:noFill/>
          <a:ln>
            <a:noFill/>
          </a:ln>
        </p:spPr>
        <p:txBody>
          <a:bodyPr anchorCtr="0" anchor="b" bIns="0" lIns="0" spcFirstLastPara="1" rIns="0" wrap="square" tIns="21225">
            <a:noAutofit/>
          </a:bodyPr>
          <a:lstStyle/>
          <a:p>
            <a:pPr indent="0" lvl="0" marL="0" rtl="0" algn="l">
              <a:spcBef>
                <a:spcPts val="0"/>
              </a:spcBef>
              <a:spcAft>
                <a:spcPts val="0"/>
              </a:spcAft>
              <a:buNone/>
            </a:pPr>
            <a:r>
              <a:rPr b="1" lang="en-GB" sz="2200">
                <a:solidFill>
                  <a:schemeClr val="dk1"/>
                </a:solidFill>
              </a:rPr>
              <a:t>Identify optimal pulse duration for single particle imaging of a biomolecule</a:t>
            </a:r>
            <a:endParaRPr b="1" sz="2200"/>
          </a:p>
        </p:txBody>
      </p:sp>
      <p:sp>
        <p:nvSpPr>
          <p:cNvPr id="357" name="Google Shape;357;p27"/>
          <p:cNvSpPr txBox="1"/>
          <p:nvPr/>
        </p:nvSpPr>
        <p:spPr>
          <a:xfrm>
            <a:off x="680425" y="1432475"/>
            <a:ext cx="5157000" cy="36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Conclusions:</a:t>
            </a:r>
            <a:endParaRPr sz="1800"/>
          </a:p>
          <a:p>
            <a:pPr indent="-342900" lvl="0" marL="457200" rtl="0" algn="l">
              <a:spcBef>
                <a:spcPts val="1000"/>
              </a:spcBef>
              <a:spcAft>
                <a:spcPts val="0"/>
              </a:spcAft>
              <a:buSzPts val="1800"/>
              <a:buChar char="●"/>
            </a:pPr>
            <a:r>
              <a:rPr lang="en-GB" sz="1800"/>
              <a:t>Over the half-period resolution range (3-15 Å), </a:t>
            </a:r>
            <a:r>
              <a:rPr b="1" lang="en-GB" sz="1800"/>
              <a:t>the optimal pulse duration is close to 9 fs</a:t>
            </a:r>
            <a:r>
              <a:rPr b="1" lang="en-GB" sz="1800"/>
              <a:t>.</a:t>
            </a:r>
            <a:endParaRPr b="1" sz="1800"/>
          </a:p>
          <a:p>
            <a:pPr indent="-342900" lvl="0" marL="457200" rtl="0" algn="l">
              <a:spcBef>
                <a:spcPts val="1000"/>
              </a:spcBef>
              <a:spcAft>
                <a:spcPts val="0"/>
              </a:spcAft>
              <a:buClr>
                <a:schemeClr val="dk1"/>
              </a:buClr>
              <a:buSzPts val="1800"/>
              <a:buChar char="●"/>
            </a:pPr>
            <a:r>
              <a:rPr lang="en-GB" sz="1800">
                <a:solidFill>
                  <a:schemeClr val="dk1"/>
                </a:solidFill>
              </a:rPr>
              <a:t>For 30 fs pulses, the impact of radiation damage is too large.</a:t>
            </a:r>
            <a:endParaRPr sz="1800"/>
          </a:p>
          <a:p>
            <a:pPr indent="-342900" lvl="0" marL="457200" rtl="0" algn="l">
              <a:spcBef>
                <a:spcPts val="1000"/>
              </a:spcBef>
              <a:spcAft>
                <a:spcPts val="0"/>
              </a:spcAft>
              <a:buSzPts val="1800"/>
              <a:buChar char="●"/>
            </a:pPr>
            <a:r>
              <a:rPr lang="en-GB" sz="1800"/>
              <a:t>Although shorter pulses mitigate radiation damage (ionization), </a:t>
            </a:r>
            <a:r>
              <a:rPr lang="en-GB" sz="1800">
                <a:solidFill>
                  <a:schemeClr val="dk1"/>
                </a:solidFill>
              </a:rPr>
              <a:t>3 fs pulses contain too few photons to allow enough photon statistics and consistent orientation of diffraction patterns.</a:t>
            </a:r>
            <a:endParaRPr sz="1800">
              <a:solidFill>
                <a:schemeClr val="dk1"/>
              </a:solidFill>
            </a:endParaRPr>
          </a:p>
        </p:txBody>
      </p:sp>
      <p:pic>
        <p:nvPicPr>
          <p:cNvPr id="358" name="Google Shape;358;p27"/>
          <p:cNvPicPr preferRelativeResize="0"/>
          <p:nvPr/>
        </p:nvPicPr>
        <p:blipFill>
          <a:blip r:embed="rId3">
            <a:alphaModFix/>
          </a:blip>
          <a:stretch>
            <a:fillRect/>
          </a:stretch>
        </p:blipFill>
        <p:spPr>
          <a:xfrm>
            <a:off x="7388050" y="1121775"/>
            <a:ext cx="3260297" cy="2792153"/>
          </a:xfrm>
          <a:prstGeom prst="rect">
            <a:avLst/>
          </a:prstGeom>
          <a:noFill/>
          <a:ln>
            <a:noFill/>
          </a:ln>
        </p:spPr>
      </p:pic>
      <p:pic>
        <p:nvPicPr>
          <p:cNvPr id="359" name="Google Shape;359;p27"/>
          <p:cNvPicPr preferRelativeResize="0"/>
          <p:nvPr/>
        </p:nvPicPr>
        <p:blipFill>
          <a:blip r:embed="rId4">
            <a:alphaModFix/>
          </a:blip>
          <a:stretch>
            <a:fillRect/>
          </a:stretch>
        </p:blipFill>
        <p:spPr>
          <a:xfrm>
            <a:off x="7531592" y="3976704"/>
            <a:ext cx="3116757" cy="2659671"/>
          </a:xfrm>
          <a:prstGeom prst="rect">
            <a:avLst/>
          </a:prstGeom>
          <a:noFill/>
          <a:ln>
            <a:noFill/>
          </a:ln>
        </p:spPr>
      </p:pic>
      <p:sp>
        <p:nvSpPr>
          <p:cNvPr id="360" name="Google Shape;360;p27"/>
          <p:cNvSpPr/>
          <p:nvPr/>
        </p:nvSpPr>
        <p:spPr>
          <a:xfrm>
            <a:off x="2954475" y="6174525"/>
            <a:ext cx="4207200" cy="3759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SzPts val="1100"/>
              <a:buNone/>
            </a:pPr>
            <a:r>
              <a:rPr lang="en-GB" sz="1000"/>
              <a:t>Fortmann-Grote, C. et al., IUCrJ 4, 560–568 (2017)</a:t>
            </a:r>
            <a:endParaRPr sz="1000"/>
          </a:p>
          <a:p>
            <a:pPr indent="0" lvl="0" marL="0" rtl="0" algn="l">
              <a:spcBef>
                <a:spcPts val="0"/>
              </a:spcBef>
              <a:spcAft>
                <a:spcPts val="0"/>
              </a:spcAft>
              <a:buNone/>
            </a:pPr>
            <a:r>
              <a:rPr lang="en-GB" sz="1000">
                <a:solidFill>
                  <a:schemeClr val="dk1"/>
                </a:solidFill>
              </a:rPr>
              <a:t>Yoon et al. Scientific Reports</a:t>
            </a:r>
            <a:r>
              <a:rPr b="1" lang="en-GB" sz="1000">
                <a:solidFill>
                  <a:schemeClr val="dk1"/>
                </a:solidFill>
              </a:rPr>
              <a:t> 6</a:t>
            </a:r>
            <a:r>
              <a:rPr lang="en-GB" sz="1000">
                <a:solidFill>
                  <a:schemeClr val="dk1"/>
                </a:solidFill>
              </a:rPr>
              <a:t> 24791 (2016) </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8"/>
          <p:cNvSpPr txBox="1"/>
          <p:nvPr>
            <p:ph type="title"/>
          </p:nvPr>
        </p:nvSpPr>
        <p:spPr>
          <a:xfrm>
            <a:off x="361514" y="271399"/>
            <a:ext cx="10956900" cy="78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Single-particle imaging of hydrated proteins with an X-ray Free-Electron Laser</a:t>
            </a:r>
            <a:endParaRPr/>
          </a:p>
        </p:txBody>
      </p:sp>
      <p:grpSp>
        <p:nvGrpSpPr>
          <p:cNvPr id="366" name="Google Shape;366;p28"/>
          <p:cNvGrpSpPr/>
          <p:nvPr/>
        </p:nvGrpSpPr>
        <p:grpSpPr>
          <a:xfrm>
            <a:off x="209128" y="3342256"/>
            <a:ext cx="5608026" cy="2481688"/>
            <a:chOff x="156850" y="2811563"/>
            <a:chExt cx="4206125" cy="1861312"/>
          </a:xfrm>
        </p:grpSpPr>
        <p:pic>
          <p:nvPicPr>
            <p:cNvPr id="367" name="Google Shape;367;p28"/>
            <p:cNvPicPr preferRelativeResize="0"/>
            <p:nvPr/>
          </p:nvPicPr>
          <p:blipFill>
            <a:blip r:embed="rId3">
              <a:alphaModFix/>
            </a:blip>
            <a:stretch>
              <a:fillRect/>
            </a:stretch>
          </p:blipFill>
          <p:spPr>
            <a:xfrm>
              <a:off x="156850" y="3078850"/>
              <a:ext cx="3960930" cy="1594025"/>
            </a:xfrm>
            <a:prstGeom prst="rect">
              <a:avLst/>
            </a:prstGeom>
            <a:noFill/>
            <a:ln>
              <a:noFill/>
            </a:ln>
          </p:spPr>
        </p:pic>
        <p:grpSp>
          <p:nvGrpSpPr>
            <p:cNvPr id="368" name="Google Shape;368;p28"/>
            <p:cNvGrpSpPr/>
            <p:nvPr/>
          </p:nvGrpSpPr>
          <p:grpSpPr>
            <a:xfrm>
              <a:off x="285075" y="2811563"/>
              <a:ext cx="4077900" cy="1461863"/>
              <a:chOff x="285075" y="2811563"/>
              <a:chExt cx="4077900" cy="1461863"/>
            </a:xfrm>
          </p:grpSpPr>
          <p:sp>
            <p:nvSpPr>
              <p:cNvPr id="369" name="Google Shape;369;p28"/>
              <p:cNvSpPr txBox="1"/>
              <p:nvPr/>
            </p:nvSpPr>
            <p:spPr>
              <a:xfrm>
                <a:off x="285075" y="3319325"/>
                <a:ext cx="9270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 Source</a:t>
                </a:r>
                <a:endParaRPr b="1" i="1" sz="1200"/>
              </a:p>
            </p:txBody>
          </p:sp>
          <p:sp>
            <p:nvSpPr>
              <p:cNvPr id="370" name="Google Shape;370;p28"/>
              <p:cNvSpPr txBox="1"/>
              <p:nvPr/>
            </p:nvSpPr>
            <p:spPr>
              <a:xfrm>
                <a:off x="1827000" y="3143075"/>
                <a:ext cx="10437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 Propagation</a:t>
                </a:r>
                <a:endParaRPr b="1" i="1" sz="1200"/>
              </a:p>
            </p:txBody>
          </p:sp>
          <p:sp>
            <p:nvSpPr>
              <p:cNvPr id="371" name="Google Shape;371;p28"/>
              <p:cNvSpPr txBox="1"/>
              <p:nvPr/>
            </p:nvSpPr>
            <p:spPr>
              <a:xfrm>
                <a:off x="2909325" y="3965325"/>
                <a:ext cx="12144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Photon-matter Interaction</a:t>
                </a:r>
                <a:endParaRPr b="1" i="1" sz="1200"/>
              </a:p>
            </p:txBody>
          </p:sp>
          <p:sp>
            <p:nvSpPr>
              <p:cNvPr id="372" name="Google Shape;372;p28"/>
              <p:cNvSpPr txBox="1"/>
              <p:nvPr/>
            </p:nvSpPr>
            <p:spPr>
              <a:xfrm>
                <a:off x="3148575" y="2811563"/>
                <a:ext cx="12144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Signal Generation</a:t>
                </a:r>
                <a:endParaRPr b="1" i="1" sz="1200"/>
              </a:p>
            </p:txBody>
          </p:sp>
        </p:grpSp>
      </p:grpSp>
      <p:sp>
        <p:nvSpPr>
          <p:cNvPr id="373" name="Google Shape;373;p28"/>
          <p:cNvSpPr/>
          <p:nvPr/>
        </p:nvSpPr>
        <p:spPr>
          <a:xfrm>
            <a:off x="136425" y="6126225"/>
            <a:ext cx="3157800" cy="276300"/>
          </a:xfrm>
          <a:prstGeom prst="rect">
            <a:avLst/>
          </a:prstGeom>
          <a:noFill/>
          <a:ln>
            <a:noFill/>
          </a:ln>
        </p:spPr>
        <p:txBody>
          <a:bodyPr anchorCtr="0" anchor="t" bIns="45000" lIns="90000" spcFirstLastPara="1" rIns="90000" wrap="square" tIns="55800">
            <a:noAutofit/>
          </a:bodyPr>
          <a:lstStyle/>
          <a:p>
            <a:pPr indent="0" lvl="0" marL="0" rtl="0" algn="l">
              <a:spcBef>
                <a:spcPts val="0"/>
              </a:spcBef>
              <a:spcAft>
                <a:spcPts val="0"/>
              </a:spcAft>
              <a:buNone/>
            </a:pPr>
            <a:r>
              <a:rPr lang="en-GB" sz="1000"/>
              <a:t>J. C. E, M. Stransky, et al., in preparation</a:t>
            </a:r>
            <a:endParaRPr sz="1000"/>
          </a:p>
        </p:txBody>
      </p:sp>
      <p:grpSp>
        <p:nvGrpSpPr>
          <p:cNvPr id="374" name="Google Shape;374;p28"/>
          <p:cNvGrpSpPr/>
          <p:nvPr/>
        </p:nvGrpSpPr>
        <p:grpSpPr>
          <a:xfrm>
            <a:off x="4229250" y="3665350"/>
            <a:ext cx="7191540" cy="2737185"/>
            <a:chOff x="2695100" y="2064875"/>
            <a:chExt cx="7191540" cy="2737185"/>
          </a:xfrm>
        </p:grpSpPr>
        <p:grpSp>
          <p:nvGrpSpPr>
            <p:cNvPr id="375" name="Google Shape;375;p28"/>
            <p:cNvGrpSpPr/>
            <p:nvPr/>
          </p:nvGrpSpPr>
          <p:grpSpPr>
            <a:xfrm>
              <a:off x="2695100" y="2064875"/>
              <a:ext cx="1592105" cy="1351600"/>
              <a:chOff x="2695100" y="2064875"/>
              <a:chExt cx="1592105" cy="1351600"/>
            </a:xfrm>
          </p:grpSpPr>
          <p:sp>
            <p:nvSpPr>
              <p:cNvPr id="376" name="Google Shape;376;p28"/>
              <p:cNvSpPr/>
              <p:nvPr/>
            </p:nvSpPr>
            <p:spPr>
              <a:xfrm>
                <a:off x="2695100" y="2064875"/>
                <a:ext cx="447600" cy="1243800"/>
              </a:xfrm>
              <a:prstGeom prst="rect">
                <a:avLst/>
              </a:prstGeom>
              <a:noFill/>
              <a:ln cap="flat" cmpd="sng" w="12600">
                <a:solidFill>
                  <a:srgbClr val="FF333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 name="Google Shape;377;p28"/>
              <p:cNvCxnSpPr/>
              <p:nvPr/>
            </p:nvCxnSpPr>
            <p:spPr>
              <a:xfrm>
                <a:off x="3142705" y="3207075"/>
                <a:ext cx="1144500" cy="209400"/>
              </a:xfrm>
              <a:prstGeom prst="straightConnector1">
                <a:avLst/>
              </a:prstGeom>
              <a:noFill/>
              <a:ln cap="flat" cmpd="sng" w="9525">
                <a:solidFill>
                  <a:srgbClr val="000000"/>
                </a:solidFill>
                <a:prstDash val="solid"/>
                <a:round/>
                <a:headEnd len="sm" w="sm" type="none"/>
                <a:tailEnd len="med" w="med" type="triangle"/>
              </a:ln>
            </p:spPr>
          </p:cxnSp>
        </p:grpSp>
        <p:pic>
          <p:nvPicPr>
            <p:cNvPr id="378" name="Google Shape;378;p28"/>
            <p:cNvPicPr preferRelativeResize="0"/>
            <p:nvPr/>
          </p:nvPicPr>
          <p:blipFill rotWithShape="1">
            <a:blip r:embed="rId4">
              <a:alphaModFix/>
            </a:blip>
            <a:srcRect b="0" l="0" r="0" t="0"/>
            <a:stretch/>
          </p:blipFill>
          <p:spPr>
            <a:xfrm>
              <a:off x="4287200" y="2956340"/>
              <a:ext cx="5599440" cy="1845720"/>
            </a:xfrm>
            <a:prstGeom prst="rect">
              <a:avLst/>
            </a:prstGeom>
            <a:noFill/>
            <a:ln>
              <a:noFill/>
            </a:ln>
          </p:spPr>
        </p:pic>
      </p:grpSp>
      <p:sp>
        <p:nvSpPr>
          <p:cNvPr id="379" name="Google Shape;379;p28"/>
          <p:cNvSpPr txBox="1"/>
          <p:nvPr/>
        </p:nvSpPr>
        <p:spPr>
          <a:xfrm>
            <a:off x="6028750" y="3742450"/>
            <a:ext cx="487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rPr>
              <a:t>What is the optimal tamper layer thickness to </a:t>
            </a:r>
            <a:r>
              <a:rPr lang="en-GB" sz="1800">
                <a:solidFill>
                  <a:schemeClr val="dk1"/>
                </a:solidFill>
              </a:rPr>
              <a:t>successfully orient or phase the data? </a:t>
            </a:r>
            <a:endParaRPr sz="1800">
              <a:solidFill>
                <a:schemeClr val="dk1"/>
              </a:solidFill>
            </a:endParaRPr>
          </a:p>
        </p:txBody>
      </p:sp>
      <p:sp>
        <p:nvSpPr>
          <p:cNvPr id="380" name="Google Shape;380;p28"/>
          <p:cNvSpPr/>
          <p:nvPr/>
        </p:nvSpPr>
        <p:spPr>
          <a:xfrm>
            <a:off x="5817150" y="6402525"/>
            <a:ext cx="4225500" cy="385200"/>
          </a:xfrm>
          <a:prstGeom prst="rect">
            <a:avLst/>
          </a:prstGeom>
          <a:noFill/>
          <a:ln>
            <a:noFill/>
          </a:ln>
        </p:spPr>
        <p:txBody>
          <a:bodyPr anchorCtr="0" anchor="t" bIns="45000" lIns="90000" spcFirstLastPara="1" rIns="90000" wrap="square" tIns="55800">
            <a:noAutofit/>
          </a:bodyPr>
          <a:lstStyle/>
          <a:p>
            <a:pPr indent="0" lvl="0" marL="0" marR="0" rtl="0" algn="l">
              <a:lnSpc>
                <a:spcPct val="100000"/>
              </a:lnSpc>
              <a:spcBef>
                <a:spcPts val="0"/>
              </a:spcBef>
              <a:spcAft>
                <a:spcPts val="0"/>
              </a:spcAft>
              <a:buSzPts val="1100"/>
              <a:buNone/>
            </a:pPr>
            <a:r>
              <a:rPr lang="en-GB" sz="1000"/>
              <a:t>Jurek, Z. &amp; Faigel, G., Eur. Phys. J. D 50, 35–43 (2008)</a:t>
            </a:r>
            <a:endParaRPr sz="1000"/>
          </a:p>
          <a:p>
            <a:pPr indent="0" lvl="0" marL="0" marR="0" rtl="0" algn="l">
              <a:lnSpc>
                <a:spcPct val="100000"/>
              </a:lnSpc>
              <a:spcBef>
                <a:spcPts val="0"/>
              </a:spcBef>
              <a:spcAft>
                <a:spcPts val="0"/>
              </a:spcAft>
              <a:buNone/>
            </a:pPr>
            <a:r>
              <a:rPr b="0" i="0" lang="en-GB" sz="1000" u="none" cap="none" strike="noStrike">
                <a:solidFill>
                  <a:srgbClr val="000000"/>
                </a:solidFill>
                <a:latin typeface="Arial"/>
                <a:ea typeface="Arial"/>
                <a:cs typeface="Arial"/>
                <a:sym typeface="Arial"/>
              </a:rPr>
              <a:t>Daurer et al., IUCrJ </a:t>
            </a:r>
            <a:r>
              <a:rPr b="1" i="0" lang="en-GB" sz="1000" u="none" cap="none" strike="noStrike">
                <a:solidFill>
                  <a:srgbClr val="000000"/>
                </a:solidFill>
                <a:latin typeface="Arial"/>
                <a:ea typeface="Arial"/>
                <a:cs typeface="Arial"/>
                <a:sym typeface="Arial"/>
              </a:rPr>
              <a:t>4</a:t>
            </a:r>
            <a:r>
              <a:rPr b="0" i="0" lang="en-GB" sz="1000" u="none" cap="none" strike="noStrike">
                <a:solidFill>
                  <a:srgbClr val="000000"/>
                </a:solidFill>
                <a:latin typeface="Arial"/>
                <a:ea typeface="Arial"/>
                <a:cs typeface="Arial"/>
                <a:sym typeface="Arial"/>
              </a:rPr>
              <a:t>, 251 (2017)</a:t>
            </a:r>
            <a:endParaRPr b="0" i="0" sz="1000" u="none" cap="none" strike="noStrike">
              <a:latin typeface="Arial"/>
              <a:ea typeface="Arial"/>
              <a:cs typeface="Arial"/>
              <a:sym typeface="Arial"/>
            </a:endParaRPr>
          </a:p>
        </p:txBody>
      </p:sp>
      <p:sp>
        <p:nvSpPr>
          <p:cNvPr id="381" name="Google Shape;381;p28"/>
          <p:cNvSpPr txBox="1"/>
          <p:nvPr/>
        </p:nvSpPr>
        <p:spPr>
          <a:xfrm>
            <a:off x="475575" y="1172650"/>
            <a:ext cx="4550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The tampering effect of water layers</a:t>
            </a:r>
            <a:endParaRPr sz="1800"/>
          </a:p>
        </p:txBody>
      </p:sp>
      <p:grpSp>
        <p:nvGrpSpPr>
          <p:cNvPr id="382" name="Google Shape;382;p28"/>
          <p:cNvGrpSpPr/>
          <p:nvPr/>
        </p:nvGrpSpPr>
        <p:grpSpPr>
          <a:xfrm>
            <a:off x="2241465" y="1522236"/>
            <a:ext cx="2000560" cy="2220201"/>
            <a:chOff x="2012865" y="1522236"/>
            <a:chExt cx="2000560" cy="2220201"/>
          </a:xfrm>
        </p:grpSpPr>
        <p:pic>
          <p:nvPicPr>
            <p:cNvPr id="383" name="Google Shape;383;p28"/>
            <p:cNvPicPr preferRelativeResize="0"/>
            <p:nvPr/>
          </p:nvPicPr>
          <p:blipFill>
            <a:blip r:embed="rId5">
              <a:alphaModFix/>
            </a:blip>
            <a:stretch>
              <a:fillRect/>
            </a:stretch>
          </p:blipFill>
          <p:spPr>
            <a:xfrm>
              <a:off x="2012865" y="1522236"/>
              <a:ext cx="2000560" cy="1902419"/>
            </a:xfrm>
            <a:prstGeom prst="rect">
              <a:avLst/>
            </a:prstGeom>
            <a:noFill/>
            <a:ln>
              <a:noFill/>
            </a:ln>
          </p:spPr>
        </p:pic>
        <p:sp>
          <p:nvSpPr>
            <p:cNvPr id="384" name="Google Shape;384;p28"/>
            <p:cNvSpPr txBox="1"/>
            <p:nvPr/>
          </p:nvSpPr>
          <p:spPr>
            <a:xfrm>
              <a:off x="2336800" y="3342238"/>
              <a:ext cx="135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 water layer</a:t>
              </a:r>
              <a:endParaRPr/>
            </a:p>
          </p:txBody>
        </p:sp>
      </p:grpSp>
      <p:grpSp>
        <p:nvGrpSpPr>
          <p:cNvPr id="385" name="Google Shape;385;p28"/>
          <p:cNvGrpSpPr/>
          <p:nvPr/>
        </p:nvGrpSpPr>
        <p:grpSpPr>
          <a:xfrm>
            <a:off x="802250" y="1728899"/>
            <a:ext cx="1512300" cy="2013539"/>
            <a:chOff x="573650" y="1728899"/>
            <a:chExt cx="1512300" cy="2013539"/>
          </a:xfrm>
        </p:grpSpPr>
        <p:pic>
          <p:nvPicPr>
            <p:cNvPr id="386" name="Google Shape;386;p28"/>
            <p:cNvPicPr preferRelativeResize="0"/>
            <p:nvPr/>
          </p:nvPicPr>
          <p:blipFill>
            <a:blip r:embed="rId6">
              <a:alphaModFix/>
            </a:blip>
            <a:stretch>
              <a:fillRect/>
            </a:stretch>
          </p:blipFill>
          <p:spPr>
            <a:xfrm>
              <a:off x="573725" y="1728899"/>
              <a:ext cx="1352550" cy="1457325"/>
            </a:xfrm>
            <a:prstGeom prst="rect">
              <a:avLst/>
            </a:prstGeom>
            <a:noFill/>
            <a:ln>
              <a:noFill/>
            </a:ln>
          </p:spPr>
        </p:pic>
        <p:sp>
          <p:nvSpPr>
            <p:cNvPr id="387" name="Google Shape;387;p28"/>
            <p:cNvSpPr txBox="1"/>
            <p:nvPr/>
          </p:nvSpPr>
          <p:spPr>
            <a:xfrm>
              <a:off x="573650" y="3342238"/>
              <a:ext cx="151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w/o water layer</a:t>
              </a:r>
              <a:endParaRPr/>
            </a:p>
          </p:txBody>
        </p:sp>
      </p:grpSp>
      <p:pic>
        <p:nvPicPr>
          <p:cNvPr id="388" name="Google Shape;388;p28"/>
          <p:cNvPicPr preferRelativeResize="0"/>
          <p:nvPr/>
        </p:nvPicPr>
        <p:blipFill rotWithShape="1">
          <a:blip r:embed="rId7">
            <a:alphaModFix/>
          </a:blip>
          <a:srcRect b="16345" l="5401" r="0" t="0"/>
          <a:stretch/>
        </p:blipFill>
        <p:spPr>
          <a:xfrm>
            <a:off x="5974700" y="1121975"/>
            <a:ext cx="2987150" cy="2473075"/>
          </a:xfrm>
          <a:prstGeom prst="rect">
            <a:avLst/>
          </a:prstGeom>
          <a:noFill/>
          <a:ln>
            <a:noFill/>
          </a:ln>
        </p:spPr>
      </p:pic>
      <p:sp>
        <p:nvSpPr>
          <p:cNvPr id="389" name="Google Shape;389;p28"/>
          <p:cNvSpPr txBox="1"/>
          <p:nvPr/>
        </p:nvSpPr>
        <p:spPr>
          <a:xfrm>
            <a:off x="8864575" y="159842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Motion of the atomic shells for the case of an 80 Å diameter carbon cluster (left) without and (right) with a tamper. The tamper shells are dashed lines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p29"/>
          <p:cNvGrpSpPr/>
          <p:nvPr/>
        </p:nvGrpSpPr>
        <p:grpSpPr>
          <a:xfrm>
            <a:off x="6197230" y="4607227"/>
            <a:ext cx="5461309" cy="1979476"/>
            <a:chOff x="320951" y="152650"/>
            <a:chExt cx="7095374" cy="2571750"/>
          </a:xfrm>
        </p:grpSpPr>
        <p:pic>
          <p:nvPicPr>
            <p:cNvPr id="395" name="Google Shape;395;p29"/>
            <p:cNvPicPr preferRelativeResize="0"/>
            <p:nvPr/>
          </p:nvPicPr>
          <p:blipFill>
            <a:blip r:embed="rId3">
              <a:alphaModFix/>
            </a:blip>
            <a:stretch>
              <a:fillRect/>
            </a:stretch>
          </p:blipFill>
          <p:spPr>
            <a:xfrm>
              <a:off x="3896400" y="154630"/>
              <a:ext cx="3519925" cy="2567789"/>
            </a:xfrm>
            <a:prstGeom prst="rect">
              <a:avLst/>
            </a:prstGeom>
            <a:noFill/>
            <a:ln>
              <a:noFill/>
            </a:ln>
          </p:spPr>
        </p:pic>
        <p:pic>
          <p:nvPicPr>
            <p:cNvPr id="396" name="Google Shape;396;p29"/>
            <p:cNvPicPr preferRelativeResize="0"/>
            <p:nvPr/>
          </p:nvPicPr>
          <p:blipFill>
            <a:blip r:embed="rId4">
              <a:alphaModFix/>
            </a:blip>
            <a:stretch>
              <a:fillRect/>
            </a:stretch>
          </p:blipFill>
          <p:spPr>
            <a:xfrm>
              <a:off x="320951" y="152650"/>
              <a:ext cx="3519921" cy="2571750"/>
            </a:xfrm>
            <a:prstGeom prst="rect">
              <a:avLst/>
            </a:prstGeom>
            <a:noFill/>
            <a:ln>
              <a:noFill/>
            </a:ln>
          </p:spPr>
        </p:pic>
      </p:grpSp>
      <p:sp>
        <p:nvSpPr>
          <p:cNvPr id="397" name="Google Shape;397;p29"/>
          <p:cNvSpPr txBox="1"/>
          <p:nvPr>
            <p:ph type="title"/>
          </p:nvPr>
        </p:nvSpPr>
        <p:spPr>
          <a:xfrm>
            <a:off x="361514" y="271399"/>
            <a:ext cx="10956900" cy="78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Single-particle imaging of hydrated proteins with an X-ray Free-Electron Laser</a:t>
            </a:r>
            <a:endParaRPr/>
          </a:p>
        </p:txBody>
      </p:sp>
      <p:grpSp>
        <p:nvGrpSpPr>
          <p:cNvPr id="398" name="Google Shape;398;p29"/>
          <p:cNvGrpSpPr/>
          <p:nvPr/>
        </p:nvGrpSpPr>
        <p:grpSpPr>
          <a:xfrm>
            <a:off x="209128" y="3342256"/>
            <a:ext cx="5608026" cy="2481688"/>
            <a:chOff x="156850" y="2811563"/>
            <a:chExt cx="4206125" cy="1861312"/>
          </a:xfrm>
        </p:grpSpPr>
        <p:pic>
          <p:nvPicPr>
            <p:cNvPr id="399" name="Google Shape;399;p29"/>
            <p:cNvPicPr preferRelativeResize="0"/>
            <p:nvPr/>
          </p:nvPicPr>
          <p:blipFill>
            <a:blip r:embed="rId5">
              <a:alphaModFix/>
            </a:blip>
            <a:stretch>
              <a:fillRect/>
            </a:stretch>
          </p:blipFill>
          <p:spPr>
            <a:xfrm>
              <a:off x="156850" y="3078850"/>
              <a:ext cx="3960930" cy="1594025"/>
            </a:xfrm>
            <a:prstGeom prst="rect">
              <a:avLst/>
            </a:prstGeom>
            <a:noFill/>
            <a:ln>
              <a:noFill/>
            </a:ln>
          </p:spPr>
        </p:pic>
        <p:grpSp>
          <p:nvGrpSpPr>
            <p:cNvPr id="400" name="Google Shape;400;p29"/>
            <p:cNvGrpSpPr/>
            <p:nvPr/>
          </p:nvGrpSpPr>
          <p:grpSpPr>
            <a:xfrm>
              <a:off x="285075" y="2811563"/>
              <a:ext cx="4077900" cy="1461863"/>
              <a:chOff x="285075" y="2811563"/>
              <a:chExt cx="4077900" cy="1461863"/>
            </a:xfrm>
          </p:grpSpPr>
          <p:sp>
            <p:nvSpPr>
              <p:cNvPr id="401" name="Google Shape;401;p29"/>
              <p:cNvSpPr txBox="1"/>
              <p:nvPr/>
            </p:nvSpPr>
            <p:spPr>
              <a:xfrm>
                <a:off x="285075" y="3319325"/>
                <a:ext cx="9270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 Source</a:t>
                </a:r>
                <a:endParaRPr b="1" i="1" sz="1200"/>
              </a:p>
            </p:txBody>
          </p:sp>
          <p:sp>
            <p:nvSpPr>
              <p:cNvPr id="402" name="Google Shape;402;p29"/>
              <p:cNvSpPr txBox="1"/>
              <p:nvPr/>
            </p:nvSpPr>
            <p:spPr>
              <a:xfrm>
                <a:off x="1827000" y="3143075"/>
                <a:ext cx="10437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 Propagation</a:t>
                </a:r>
                <a:endParaRPr b="1" i="1" sz="1200"/>
              </a:p>
            </p:txBody>
          </p:sp>
          <p:sp>
            <p:nvSpPr>
              <p:cNvPr id="403" name="Google Shape;403;p29"/>
              <p:cNvSpPr txBox="1"/>
              <p:nvPr/>
            </p:nvSpPr>
            <p:spPr>
              <a:xfrm>
                <a:off x="2909325" y="3965325"/>
                <a:ext cx="12144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Photon-matter Interaction</a:t>
                </a:r>
                <a:endParaRPr b="1" i="1" sz="1200"/>
              </a:p>
            </p:txBody>
          </p:sp>
          <p:sp>
            <p:nvSpPr>
              <p:cNvPr id="404" name="Google Shape;404;p29"/>
              <p:cNvSpPr txBox="1"/>
              <p:nvPr/>
            </p:nvSpPr>
            <p:spPr>
              <a:xfrm>
                <a:off x="3148575" y="2811563"/>
                <a:ext cx="1214400" cy="3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i="1" lang="en-GB" sz="1200"/>
                  <a:t>Signal Generation</a:t>
                </a:r>
                <a:endParaRPr b="1" i="1" sz="1200"/>
              </a:p>
            </p:txBody>
          </p:sp>
        </p:grpSp>
      </p:grpSp>
      <p:pic>
        <p:nvPicPr>
          <p:cNvPr id="405" name="Google Shape;405;p29"/>
          <p:cNvPicPr preferRelativeResize="0"/>
          <p:nvPr/>
        </p:nvPicPr>
        <p:blipFill>
          <a:blip r:embed="rId6">
            <a:alphaModFix/>
          </a:blip>
          <a:stretch>
            <a:fillRect/>
          </a:stretch>
        </p:blipFill>
        <p:spPr>
          <a:xfrm>
            <a:off x="9442599" y="1180472"/>
            <a:ext cx="1924500" cy="1537651"/>
          </a:xfrm>
          <a:prstGeom prst="rect">
            <a:avLst/>
          </a:prstGeom>
          <a:noFill/>
          <a:ln>
            <a:noFill/>
          </a:ln>
        </p:spPr>
      </p:pic>
      <p:grpSp>
        <p:nvGrpSpPr>
          <p:cNvPr id="406" name="Google Shape;406;p29"/>
          <p:cNvGrpSpPr/>
          <p:nvPr/>
        </p:nvGrpSpPr>
        <p:grpSpPr>
          <a:xfrm>
            <a:off x="6716409" y="2633658"/>
            <a:ext cx="1826611" cy="1632212"/>
            <a:chOff x="4775925" y="1821850"/>
            <a:chExt cx="1599625" cy="1383582"/>
          </a:xfrm>
        </p:grpSpPr>
        <p:pic>
          <p:nvPicPr>
            <p:cNvPr id="407" name="Google Shape;407;p29"/>
            <p:cNvPicPr preferRelativeResize="0"/>
            <p:nvPr/>
          </p:nvPicPr>
          <p:blipFill>
            <a:blip r:embed="rId7">
              <a:alphaModFix/>
            </a:blip>
            <a:stretch>
              <a:fillRect/>
            </a:stretch>
          </p:blipFill>
          <p:spPr>
            <a:xfrm>
              <a:off x="4799850" y="1906950"/>
              <a:ext cx="1575700" cy="1298482"/>
            </a:xfrm>
            <a:prstGeom prst="rect">
              <a:avLst/>
            </a:prstGeom>
            <a:noFill/>
            <a:ln>
              <a:noFill/>
            </a:ln>
          </p:spPr>
        </p:pic>
        <p:sp>
          <p:nvSpPr>
            <p:cNvPr id="408" name="Google Shape;408;p29"/>
            <p:cNvSpPr txBox="1"/>
            <p:nvPr/>
          </p:nvSpPr>
          <p:spPr>
            <a:xfrm>
              <a:off x="4775925" y="1821850"/>
              <a:ext cx="759600" cy="40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GB" sz="1900">
                  <a:solidFill>
                    <a:schemeClr val="lt1"/>
                  </a:solidFill>
                </a:rPr>
                <a:t>20Å</a:t>
              </a:r>
              <a:endParaRPr sz="1900">
                <a:solidFill>
                  <a:schemeClr val="lt1"/>
                </a:solidFill>
              </a:endParaRPr>
            </a:p>
          </p:txBody>
        </p:sp>
      </p:grpSp>
      <p:grpSp>
        <p:nvGrpSpPr>
          <p:cNvPr id="409" name="Google Shape;409;p29"/>
          <p:cNvGrpSpPr/>
          <p:nvPr/>
        </p:nvGrpSpPr>
        <p:grpSpPr>
          <a:xfrm>
            <a:off x="6716588" y="1071397"/>
            <a:ext cx="1826621" cy="1632242"/>
            <a:chOff x="4775925" y="532275"/>
            <a:chExt cx="1599633" cy="1370251"/>
          </a:xfrm>
        </p:grpSpPr>
        <p:pic>
          <p:nvPicPr>
            <p:cNvPr id="410" name="Google Shape;410;p29"/>
            <p:cNvPicPr preferRelativeResize="0"/>
            <p:nvPr/>
          </p:nvPicPr>
          <p:blipFill>
            <a:blip r:embed="rId8">
              <a:alphaModFix/>
            </a:blip>
            <a:stretch>
              <a:fillRect/>
            </a:stretch>
          </p:blipFill>
          <p:spPr>
            <a:xfrm>
              <a:off x="4799850" y="604050"/>
              <a:ext cx="1575708" cy="1298476"/>
            </a:xfrm>
            <a:prstGeom prst="rect">
              <a:avLst/>
            </a:prstGeom>
            <a:noFill/>
            <a:ln>
              <a:noFill/>
            </a:ln>
          </p:spPr>
        </p:pic>
        <p:sp>
          <p:nvSpPr>
            <p:cNvPr id="411" name="Google Shape;411;p29"/>
            <p:cNvSpPr txBox="1"/>
            <p:nvPr/>
          </p:nvSpPr>
          <p:spPr>
            <a:xfrm>
              <a:off x="4775925" y="532275"/>
              <a:ext cx="759600" cy="40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GB" sz="1900">
                  <a:solidFill>
                    <a:schemeClr val="lt1"/>
                  </a:solidFill>
                </a:rPr>
                <a:t>6Å</a:t>
              </a:r>
              <a:endParaRPr sz="1900">
                <a:solidFill>
                  <a:schemeClr val="lt1"/>
                </a:solidFill>
              </a:endParaRPr>
            </a:p>
          </p:txBody>
        </p:sp>
      </p:grpSp>
      <p:pic>
        <p:nvPicPr>
          <p:cNvPr id="412" name="Google Shape;412;p29"/>
          <p:cNvPicPr preferRelativeResize="0"/>
          <p:nvPr/>
        </p:nvPicPr>
        <p:blipFill>
          <a:blip r:embed="rId9">
            <a:alphaModFix/>
          </a:blip>
          <a:stretch>
            <a:fillRect/>
          </a:stretch>
        </p:blipFill>
        <p:spPr>
          <a:xfrm>
            <a:off x="9479825" y="2748645"/>
            <a:ext cx="1924500" cy="1537631"/>
          </a:xfrm>
          <a:prstGeom prst="rect">
            <a:avLst/>
          </a:prstGeom>
          <a:noFill/>
          <a:ln>
            <a:noFill/>
          </a:ln>
        </p:spPr>
      </p:pic>
      <p:pic>
        <p:nvPicPr>
          <p:cNvPr id="413" name="Google Shape;413;p29"/>
          <p:cNvPicPr preferRelativeResize="0"/>
          <p:nvPr/>
        </p:nvPicPr>
        <p:blipFill>
          <a:blip r:embed="rId10">
            <a:alphaModFix/>
          </a:blip>
          <a:stretch>
            <a:fillRect/>
          </a:stretch>
        </p:blipFill>
        <p:spPr>
          <a:xfrm>
            <a:off x="2240965" y="5480817"/>
            <a:ext cx="3452800" cy="645400"/>
          </a:xfrm>
          <a:prstGeom prst="rect">
            <a:avLst/>
          </a:prstGeom>
          <a:noFill/>
          <a:ln>
            <a:noFill/>
          </a:ln>
        </p:spPr>
      </p:pic>
      <p:pic>
        <p:nvPicPr>
          <p:cNvPr id="414" name="Google Shape;414;p29"/>
          <p:cNvPicPr preferRelativeResize="0"/>
          <p:nvPr/>
        </p:nvPicPr>
        <p:blipFill>
          <a:blip r:embed="rId11">
            <a:alphaModFix/>
          </a:blip>
          <a:stretch>
            <a:fillRect/>
          </a:stretch>
        </p:blipFill>
        <p:spPr>
          <a:xfrm>
            <a:off x="3457666" y="6224467"/>
            <a:ext cx="2236118" cy="406567"/>
          </a:xfrm>
          <a:prstGeom prst="rect">
            <a:avLst/>
          </a:prstGeom>
          <a:noFill/>
          <a:ln>
            <a:noFill/>
          </a:ln>
        </p:spPr>
      </p:pic>
      <p:sp>
        <p:nvSpPr>
          <p:cNvPr id="415" name="Google Shape;415;p29"/>
          <p:cNvSpPr txBox="1"/>
          <p:nvPr/>
        </p:nvSpPr>
        <p:spPr>
          <a:xfrm>
            <a:off x="3754317" y="956458"/>
            <a:ext cx="1642800" cy="536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GB"/>
              <a:t>Carbon in 2NIP</a:t>
            </a:r>
            <a:endParaRPr/>
          </a:p>
        </p:txBody>
      </p:sp>
      <p:sp>
        <p:nvSpPr>
          <p:cNvPr id="416" name="Google Shape;416;p29"/>
          <p:cNvSpPr txBox="1"/>
          <p:nvPr/>
        </p:nvSpPr>
        <p:spPr>
          <a:xfrm>
            <a:off x="5764100" y="4242283"/>
            <a:ext cx="3694800" cy="406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GB" sz="1300"/>
              <a:t>Inelastic (protein + water) + Elastic (protein)</a:t>
            </a:r>
            <a:endParaRPr sz="1300"/>
          </a:p>
        </p:txBody>
      </p:sp>
      <p:sp>
        <p:nvSpPr>
          <p:cNvPr id="417" name="Google Shape;417;p29"/>
          <p:cNvSpPr txBox="1"/>
          <p:nvPr/>
        </p:nvSpPr>
        <p:spPr>
          <a:xfrm>
            <a:off x="9624333" y="4242283"/>
            <a:ext cx="1924500" cy="406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GB" sz="1300"/>
              <a:t>Elastic (protein) only</a:t>
            </a:r>
            <a:endParaRPr sz="1300"/>
          </a:p>
        </p:txBody>
      </p:sp>
      <p:pic>
        <p:nvPicPr>
          <p:cNvPr id="418" name="Google Shape;418;p29"/>
          <p:cNvPicPr preferRelativeResize="0"/>
          <p:nvPr/>
        </p:nvPicPr>
        <p:blipFill>
          <a:blip r:embed="rId12">
            <a:alphaModFix/>
          </a:blip>
          <a:stretch>
            <a:fillRect/>
          </a:stretch>
        </p:blipFill>
        <p:spPr>
          <a:xfrm>
            <a:off x="660300" y="1371738"/>
            <a:ext cx="1977873" cy="2038624"/>
          </a:xfrm>
          <a:prstGeom prst="rect">
            <a:avLst/>
          </a:prstGeom>
          <a:noFill/>
          <a:ln>
            <a:noFill/>
          </a:ln>
        </p:spPr>
      </p:pic>
      <p:sp>
        <p:nvSpPr>
          <p:cNvPr id="419" name="Google Shape;419;p29"/>
          <p:cNvSpPr/>
          <p:nvPr/>
        </p:nvSpPr>
        <p:spPr>
          <a:xfrm>
            <a:off x="1093850" y="996825"/>
            <a:ext cx="1341000" cy="345600"/>
          </a:xfrm>
          <a:prstGeom prst="rect">
            <a:avLst/>
          </a:prstGeom>
          <a:noFill/>
          <a:ln>
            <a:noFill/>
          </a:ln>
        </p:spPr>
        <p:txBody>
          <a:bodyPr anchorCtr="0" anchor="t" bIns="45000" lIns="90000" spcFirstLastPara="1" rIns="90000" wrap="square" tIns="60825">
            <a:noAutofit/>
          </a:bodyPr>
          <a:lstStyle/>
          <a:p>
            <a:pPr indent="0" lvl="0" marL="0" marR="0" rtl="0" algn="l">
              <a:lnSpc>
                <a:spcPct val="100000"/>
              </a:lnSpc>
              <a:spcBef>
                <a:spcPts val="0"/>
              </a:spcBef>
              <a:spcAft>
                <a:spcPts val="0"/>
              </a:spcAft>
              <a:buNone/>
            </a:pPr>
            <a:r>
              <a:rPr lang="en-GB"/>
              <a:t>FWHM= </a:t>
            </a:r>
            <a:r>
              <a:rPr b="0" i="0" lang="en-GB" u="none" cap="none" strike="noStrike">
                <a:solidFill>
                  <a:srgbClr val="000000"/>
                </a:solidFill>
                <a:latin typeface="Arial"/>
                <a:ea typeface="Arial"/>
                <a:cs typeface="Arial"/>
                <a:sym typeface="Arial"/>
              </a:rPr>
              <a:t>9 fs</a:t>
            </a:r>
            <a:endParaRPr b="0" i="0" u="none" cap="none" strike="noStrike">
              <a:latin typeface="Arial"/>
              <a:ea typeface="Arial"/>
              <a:cs typeface="Arial"/>
              <a:sym typeface="Arial"/>
            </a:endParaRPr>
          </a:p>
        </p:txBody>
      </p:sp>
      <p:sp>
        <p:nvSpPr>
          <p:cNvPr id="420" name="Google Shape;420;p29"/>
          <p:cNvSpPr/>
          <p:nvPr/>
        </p:nvSpPr>
        <p:spPr>
          <a:xfrm>
            <a:off x="136425" y="6126225"/>
            <a:ext cx="3157800" cy="276300"/>
          </a:xfrm>
          <a:prstGeom prst="rect">
            <a:avLst/>
          </a:prstGeom>
          <a:noFill/>
          <a:ln>
            <a:noFill/>
          </a:ln>
        </p:spPr>
        <p:txBody>
          <a:bodyPr anchorCtr="0" anchor="t" bIns="45000" lIns="90000" spcFirstLastPara="1" rIns="90000" wrap="square" tIns="55800">
            <a:noAutofit/>
          </a:bodyPr>
          <a:lstStyle/>
          <a:p>
            <a:pPr indent="0" lvl="0" marL="0" rtl="0" algn="l">
              <a:spcBef>
                <a:spcPts val="0"/>
              </a:spcBef>
              <a:spcAft>
                <a:spcPts val="0"/>
              </a:spcAft>
              <a:buNone/>
            </a:pPr>
            <a:r>
              <a:rPr lang="en-GB" sz="1000"/>
              <a:t>J. C. E, M. Stransky, et al., in </a:t>
            </a:r>
            <a:r>
              <a:rPr lang="en-GB" sz="1000"/>
              <a:t>preparation</a:t>
            </a:r>
            <a:endParaRPr sz="1000"/>
          </a:p>
        </p:txBody>
      </p:sp>
      <p:pic>
        <p:nvPicPr>
          <p:cNvPr id="421" name="Google Shape;421;p29"/>
          <p:cNvPicPr preferRelativeResize="0"/>
          <p:nvPr/>
        </p:nvPicPr>
        <p:blipFill>
          <a:blip r:embed="rId13">
            <a:alphaModFix/>
          </a:blip>
          <a:stretch>
            <a:fillRect/>
          </a:stretch>
        </p:blipFill>
        <p:spPr>
          <a:xfrm>
            <a:off x="3543687" y="1303625"/>
            <a:ext cx="2064075" cy="2174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0"/>
          <p:cNvSpPr txBox="1"/>
          <p:nvPr>
            <p:ph type="title"/>
          </p:nvPr>
        </p:nvSpPr>
        <p:spPr>
          <a:xfrm>
            <a:off x="611189" y="712232"/>
            <a:ext cx="109569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P</a:t>
            </a:r>
            <a:r>
              <a:rPr lang="en-GB"/>
              <a:t>ulse profile effects in single particle imaging</a:t>
            </a:r>
            <a:endParaRPr/>
          </a:p>
        </p:txBody>
      </p:sp>
      <p:sp>
        <p:nvSpPr>
          <p:cNvPr id="428" name="Google Shape;428;p30"/>
          <p:cNvSpPr txBox="1"/>
          <p:nvPr/>
        </p:nvSpPr>
        <p:spPr>
          <a:xfrm>
            <a:off x="535000" y="6104925"/>
            <a:ext cx="7167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Jönsson, H. O., Tîmneanu, N., Östlin, C., Scott, H. A. &amp; Caleman, C., Journal of Synchrotron Radiation 22, 256–266 (2015)</a:t>
            </a:r>
            <a:endParaRPr sz="1000"/>
          </a:p>
        </p:txBody>
      </p:sp>
      <p:pic>
        <p:nvPicPr>
          <p:cNvPr id="429" name="Google Shape;429;p30"/>
          <p:cNvPicPr preferRelativeResize="0"/>
          <p:nvPr/>
        </p:nvPicPr>
        <p:blipFill>
          <a:blip r:embed="rId3">
            <a:alphaModFix/>
          </a:blip>
          <a:stretch>
            <a:fillRect/>
          </a:stretch>
        </p:blipFill>
        <p:spPr>
          <a:xfrm>
            <a:off x="818500" y="1492833"/>
            <a:ext cx="2220851" cy="2453800"/>
          </a:xfrm>
          <a:prstGeom prst="rect">
            <a:avLst/>
          </a:prstGeom>
          <a:noFill/>
          <a:ln>
            <a:noFill/>
          </a:ln>
        </p:spPr>
      </p:pic>
      <p:pic>
        <p:nvPicPr>
          <p:cNvPr id="430" name="Google Shape;430;p30"/>
          <p:cNvPicPr preferRelativeResize="0"/>
          <p:nvPr/>
        </p:nvPicPr>
        <p:blipFill>
          <a:blip r:embed="rId4">
            <a:alphaModFix/>
          </a:blip>
          <a:stretch>
            <a:fillRect/>
          </a:stretch>
        </p:blipFill>
        <p:spPr>
          <a:xfrm>
            <a:off x="3646650" y="1842475"/>
            <a:ext cx="2774500" cy="2010500"/>
          </a:xfrm>
          <a:prstGeom prst="rect">
            <a:avLst/>
          </a:prstGeom>
          <a:noFill/>
          <a:ln>
            <a:noFill/>
          </a:ln>
        </p:spPr>
      </p:pic>
      <p:pic>
        <p:nvPicPr>
          <p:cNvPr id="431" name="Google Shape;431;p30"/>
          <p:cNvPicPr preferRelativeResize="0"/>
          <p:nvPr/>
        </p:nvPicPr>
        <p:blipFill>
          <a:blip r:embed="rId5">
            <a:alphaModFix/>
          </a:blip>
          <a:stretch>
            <a:fillRect/>
          </a:stretch>
        </p:blipFill>
        <p:spPr>
          <a:xfrm>
            <a:off x="611200" y="4021812"/>
            <a:ext cx="2658875" cy="1878025"/>
          </a:xfrm>
          <a:prstGeom prst="rect">
            <a:avLst/>
          </a:prstGeom>
          <a:noFill/>
          <a:ln>
            <a:noFill/>
          </a:ln>
        </p:spPr>
      </p:pic>
      <p:sp>
        <p:nvSpPr>
          <p:cNvPr id="432" name="Google Shape;432;p30"/>
          <p:cNvSpPr txBox="1"/>
          <p:nvPr/>
        </p:nvSpPr>
        <p:spPr>
          <a:xfrm>
            <a:off x="870700" y="5761825"/>
            <a:ext cx="252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SASE pulse temporal </a:t>
            </a:r>
            <a:r>
              <a:rPr lang="en-GB"/>
              <a:t>profile</a:t>
            </a:r>
            <a:endParaRPr/>
          </a:p>
        </p:txBody>
      </p:sp>
      <p:sp>
        <p:nvSpPr>
          <p:cNvPr id="433" name="Google Shape;433;p30"/>
          <p:cNvSpPr/>
          <p:nvPr/>
        </p:nvSpPr>
        <p:spPr>
          <a:xfrm>
            <a:off x="3160115" y="2445403"/>
            <a:ext cx="365760" cy="548642"/>
          </a:xfrm>
          <a:custGeom>
            <a:rect b="b" l="l" r="r" t="t"/>
            <a:pathLst>
              <a:path extrusionOk="0" h="1525" w="1018">
                <a:moveTo>
                  <a:pt x="0" y="0"/>
                </a:moveTo>
                <a:lnTo>
                  <a:pt x="762" y="0"/>
                </a:lnTo>
                <a:lnTo>
                  <a:pt x="1017" y="762"/>
                </a:lnTo>
                <a:lnTo>
                  <a:pt x="762" y="1524"/>
                </a:lnTo>
                <a:lnTo>
                  <a:pt x="0" y="1524"/>
                </a:lnTo>
                <a:lnTo>
                  <a:pt x="254" y="762"/>
                </a:lnTo>
                <a:lnTo>
                  <a:pt x="0" y="0"/>
                </a:lnTo>
              </a:path>
            </a:pathLst>
          </a:custGeom>
          <a:solidFill>
            <a:srgbClr val="729FCF"/>
          </a:solidFill>
          <a:ln cap="flat" cmpd="sng" w="9525">
            <a:solidFill>
              <a:srgbClr val="3465A4"/>
            </a:solidFill>
            <a:prstDash val="solid"/>
            <a:round/>
            <a:headEnd len="sm" w="sm" type="none"/>
            <a:tailEnd len="sm" w="sm" type="none"/>
          </a:ln>
        </p:spPr>
      </p:sp>
      <p:pic>
        <p:nvPicPr>
          <p:cNvPr id="434" name="Google Shape;434;p30"/>
          <p:cNvPicPr preferRelativeResize="0"/>
          <p:nvPr/>
        </p:nvPicPr>
        <p:blipFill>
          <a:blip r:embed="rId6">
            <a:alphaModFix/>
          </a:blip>
          <a:stretch>
            <a:fillRect/>
          </a:stretch>
        </p:blipFill>
        <p:spPr>
          <a:xfrm>
            <a:off x="4558437" y="4210214"/>
            <a:ext cx="1453725" cy="1302225"/>
          </a:xfrm>
          <a:prstGeom prst="rect">
            <a:avLst/>
          </a:prstGeom>
          <a:noFill/>
          <a:ln>
            <a:noFill/>
          </a:ln>
        </p:spPr>
      </p:pic>
      <p:pic>
        <p:nvPicPr>
          <p:cNvPr id="435" name="Google Shape;435;p30"/>
          <p:cNvPicPr preferRelativeResize="0"/>
          <p:nvPr/>
        </p:nvPicPr>
        <p:blipFill>
          <a:blip r:embed="rId7">
            <a:alphaModFix/>
          </a:blip>
          <a:stretch>
            <a:fillRect/>
          </a:stretch>
        </p:blipFill>
        <p:spPr>
          <a:xfrm>
            <a:off x="6236825" y="4204887"/>
            <a:ext cx="1453725" cy="1312877"/>
          </a:xfrm>
          <a:prstGeom prst="rect">
            <a:avLst/>
          </a:prstGeom>
          <a:noFill/>
          <a:ln>
            <a:noFill/>
          </a:ln>
        </p:spPr>
      </p:pic>
      <p:sp>
        <p:nvSpPr>
          <p:cNvPr id="436" name="Google Shape;436;p30"/>
          <p:cNvSpPr txBox="1"/>
          <p:nvPr/>
        </p:nvSpPr>
        <p:spPr>
          <a:xfrm>
            <a:off x="5594463" y="56085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Radiation damage in Ubiquitin</a:t>
            </a:r>
            <a:endParaRPr/>
          </a:p>
        </p:txBody>
      </p:sp>
      <p:sp>
        <p:nvSpPr>
          <p:cNvPr id="437" name="Google Shape;437;p30"/>
          <p:cNvSpPr/>
          <p:nvPr/>
        </p:nvSpPr>
        <p:spPr>
          <a:xfrm>
            <a:off x="3583126" y="4587000"/>
            <a:ext cx="662250" cy="548649"/>
          </a:xfrm>
          <a:custGeom>
            <a:rect b="b" l="l" r="r" t="t"/>
            <a:pathLst>
              <a:path extrusionOk="0" h="1525" w="1018">
                <a:moveTo>
                  <a:pt x="0" y="0"/>
                </a:moveTo>
                <a:lnTo>
                  <a:pt x="762" y="0"/>
                </a:lnTo>
                <a:lnTo>
                  <a:pt x="1017" y="762"/>
                </a:lnTo>
                <a:lnTo>
                  <a:pt x="762" y="1524"/>
                </a:lnTo>
                <a:lnTo>
                  <a:pt x="0" y="1524"/>
                </a:lnTo>
                <a:lnTo>
                  <a:pt x="254" y="762"/>
                </a:lnTo>
                <a:lnTo>
                  <a:pt x="0" y="0"/>
                </a:lnTo>
              </a:path>
            </a:pathLst>
          </a:custGeom>
          <a:solidFill>
            <a:srgbClr val="729FCF"/>
          </a:solidFill>
          <a:ln cap="flat" cmpd="sng" w="9525">
            <a:solidFill>
              <a:srgbClr val="3465A4"/>
            </a:solidFill>
            <a:prstDash val="solid"/>
            <a:round/>
            <a:headEnd len="sm" w="sm" type="none"/>
            <a:tailEnd len="sm" w="sm" type="none"/>
          </a:ln>
        </p:spPr>
      </p:sp>
      <p:pic>
        <p:nvPicPr>
          <p:cNvPr id="438" name="Google Shape;438;p30"/>
          <p:cNvPicPr preferRelativeResize="0"/>
          <p:nvPr/>
        </p:nvPicPr>
        <p:blipFill>
          <a:blip r:embed="rId8">
            <a:alphaModFix/>
          </a:blip>
          <a:stretch>
            <a:fillRect/>
          </a:stretch>
        </p:blipFill>
        <p:spPr>
          <a:xfrm>
            <a:off x="7865425" y="4202625"/>
            <a:ext cx="1974125" cy="1492800"/>
          </a:xfrm>
          <a:prstGeom prst="rect">
            <a:avLst/>
          </a:prstGeom>
          <a:noFill/>
          <a:ln>
            <a:noFill/>
          </a:ln>
        </p:spPr>
      </p:pic>
      <p:sp>
        <p:nvSpPr>
          <p:cNvPr id="439" name="Google Shape;439;p30"/>
          <p:cNvSpPr txBox="1"/>
          <p:nvPr/>
        </p:nvSpPr>
        <p:spPr>
          <a:xfrm>
            <a:off x="3346275" y="5192988"/>
            <a:ext cx="1148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GROMACS calculator</a:t>
            </a:r>
            <a:endParaRPr/>
          </a:p>
        </p:txBody>
      </p:sp>
      <p:pic>
        <p:nvPicPr>
          <p:cNvPr id="440" name="Google Shape;440;p30"/>
          <p:cNvPicPr preferRelativeResize="0"/>
          <p:nvPr/>
        </p:nvPicPr>
        <p:blipFill>
          <a:blip r:embed="rId9">
            <a:alphaModFix/>
          </a:blip>
          <a:stretch>
            <a:fillRect/>
          </a:stretch>
        </p:blipFill>
        <p:spPr>
          <a:xfrm>
            <a:off x="10321825" y="4163037"/>
            <a:ext cx="1701825" cy="1396575"/>
          </a:xfrm>
          <a:prstGeom prst="rect">
            <a:avLst/>
          </a:prstGeom>
          <a:noFill/>
          <a:ln>
            <a:noFill/>
          </a:ln>
        </p:spPr>
      </p:pic>
      <p:sp>
        <p:nvSpPr>
          <p:cNvPr id="441" name="Google Shape;441;p30"/>
          <p:cNvSpPr/>
          <p:nvPr/>
        </p:nvSpPr>
        <p:spPr>
          <a:xfrm>
            <a:off x="9897802" y="4587003"/>
            <a:ext cx="365760" cy="548642"/>
          </a:xfrm>
          <a:custGeom>
            <a:rect b="b" l="l" r="r" t="t"/>
            <a:pathLst>
              <a:path extrusionOk="0" h="1525" w="1018">
                <a:moveTo>
                  <a:pt x="0" y="0"/>
                </a:moveTo>
                <a:lnTo>
                  <a:pt x="762" y="0"/>
                </a:lnTo>
                <a:lnTo>
                  <a:pt x="1017" y="762"/>
                </a:lnTo>
                <a:lnTo>
                  <a:pt x="762" y="1524"/>
                </a:lnTo>
                <a:lnTo>
                  <a:pt x="0" y="1524"/>
                </a:lnTo>
                <a:lnTo>
                  <a:pt x="254" y="762"/>
                </a:lnTo>
                <a:lnTo>
                  <a:pt x="0" y="0"/>
                </a:lnTo>
              </a:path>
            </a:pathLst>
          </a:custGeom>
          <a:solidFill>
            <a:srgbClr val="729FCF"/>
          </a:solidFill>
          <a:ln cap="flat" cmpd="sng" w="9525">
            <a:solidFill>
              <a:srgbClr val="3465A4"/>
            </a:solidFill>
            <a:prstDash val="solid"/>
            <a:round/>
            <a:headEnd len="sm" w="sm" type="none"/>
            <a:tailEnd len="sm" w="sm" type="none"/>
          </a:ln>
        </p:spPr>
      </p:sp>
      <p:sp>
        <p:nvSpPr>
          <p:cNvPr id="442" name="Google Shape;442;p30"/>
          <p:cNvSpPr txBox="1"/>
          <p:nvPr/>
        </p:nvSpPr>
        <p:spPr>
          <a:xfrm>
            <a:off x="10419300" y="5608600"/>
            <a:ext cx="170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Diffraction patterns</a:t>
            </a:r>
            <a:endParaRPr>
              <a:solidFill>
                <a:schemeClr val="dk1"/>
              </a:solidFill>
            </a:endParaRPr>
          </a:p>
        </p:txBody>
      </p:sp>
      <p:sp>
        <p:nvSpPr>
          <p:cNvPr id="443" name="Google Shape;443;p30"/>
          <p:cNvSpPr txBox="1"/>
          <p:nvPr/>
        </p:nvSpPr>
        <p:spPr>
          <a:xfrm>
            <a:off x="7028450" y="1583875"/>
            <a:ext cx="4776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GROMACS calculator within SimEx API</a:t>
            </a:r>
            <a:endParaRPr/>
          </a:p>
          <a:p>
            <a:pPr indent="-317500" lvl="0" marL="457200" rtl="0" algn="l">
              <a:spcBef>
                <a:spcPts val="0"/>
              </a:spcBef>
              <a:spcAft>
                <a:spcPts val="0"/>
              </a:spcAft>
              <a:buSzPts val="1400"/>
              <a:buChar char="●"/>
            </a:pPr>
            <a:r>
              <a:rPr lang="en-GB"/>
              <a:t>How will the spiky SASE pulse affect the diffraction pattern quality and following orientation &amp; phase reconstruction?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title"/>
          </p:nvPr>
        </p:nvSpPr>
        <p:spPr>
          <a:xfrm>
            <a:off x="611189" y="712232"/>
            <a:ext cx="10956924" cy="78054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2200"/>
              <a:buFont typeface="Arial"/>
              <a:buNone/>
            </a:pPr>
            <a:r>
              <a:rPr lang="en-GB"/>
              <a:t>The case for modelling at XFEL facilities</a:t>
            </a:r>
            <a:endParaRPr/>
          </a:p>
        </p:txBody>
      </p:sp>
      <p:sp>
        <p:nvSpPr>
          <p:cNvPr id="65" name="Google Shape;65;p13"/>
          <p:cNvSpPr txBox="1"/>
          <p:nvPr>
            <p:ph idx="1" type="body"/>
          </p:nvPr>
        </p:nvSpPr>
        <p:spPr>
          <a:xfrm>
            <a:off x="623889" y="2024064"/>
            <a:ext cx="10944224" cy="3889375"/>
          </a:xfrm>
          <a:prstGeom prst="rect">
            <a:avLst/>
          </a:prstGeom>
          <a:noFill/>
          <a:ln>
            <a:noFill/>
          </a:ln>
        </p:spPr>
        <p:txBody>
          <a:bodyPr anchorCtr="0" anchor="t" bIns="0" lIns="0" spcFirstLastPara="1" rIns="0" wrap="square" tIns="0">
            <a:noAutofit/>
          </a:bodyPr>
          <a:lstStyle/>
          <a:p>
            <a:pPr indent="-357187" lvl="0" marL="357187" rtl="0" algn="l">
              <a:lnSpc>
                <a:spcPct val="114000"/>
              </a:lnSpc>
              <a:spcBef>
                <a:spcPts val="1800"/>
              </a:spcBef>
              <a:spcAft>
                <a:spcPts val="0"/>
              </a:spcAft>
              <a:buSzPts val="1800"/>
              <a:buFont typeface="Arial"/>
              <a:buChar char="•"/>
            </a:pPr>
            <a:r>
              <a:rPr lang="en-GB"/>
              <a:t>Within a single experimental shift, a large amount of time may be spent on </a:t>
            </a:r>
            <a:r>
              <a:rPr lang="en-GB"/>
              <a:t>setup</a:t>
            </a:r>
            <a:r>
              <a:rPr lang="en-GB"/>
              <a:t> and/or optimization of conditions (even for established operating modes)</a:t>
            </a:r>
            <a:endParaRPr/>
          </a:p>
          <a:p>
            <a:pPr indent="-357187" lvl="0" marL="357187" rtl="0" algn="l">
              <a:lnSpc>
                <a:spcPct val="114000"/>
              </a:lnSpc>
              <a:spcBef>
                <a:spcPts val="1800"/>
              </a:spcBef>
              <a:spcAft>
                <a:spcPts val="0"/>
              </a:spcAft>
              <a:buSzPts val="1800"/>
              <a:buFont typeface="Arial"/>
              <a:buChar char="•"/>
            </a:pPr>
            <a:r>
              <a:rPr lang="en-GB"/>
              <a:t>The integration of these technical advances into scientific programs would be greatly accelerated by a modelling tool that allowed for quantitative assessment of the impact on scientific programs of facility improvements.</a:t>
            </a:r>
            <a:endParaRPr/>
          </a:p>
          <a:p>
            <a:pPr indent="-357187" lvl="0" marL="357187" rtl="0" algn="l">
              <a:lnSpc>
                <a:spcPct val="114000"/>
              </a:lnSpc>
              <a:spcBef>
                <a:spcPts val="1800"/>
              </a:spcBef>
              <a:spcAft>
                <a:spcPts val="0"/>
              </a:spcAft>
              <a:buSzPts val="1800"/>
              <a:buChar char="•"/>
            </a:pPr>
            <a:r>
              <a:rPr lang="en-GB"/>
              <a:t>Predicting appropriate parameter ranges for potentially complex experiments can also benefit use of beam time and hardware development</a:t>
            </a:r>
            <a:endParaRPr/>
          </a:p>
          <a:p>
            <a:pPr indent="-357187" lvl="0" marL="357187" rtl="0" algn="l">
              <a:lnSpc>
                <a:spcPct val="114000"/>
              </a:lnSpc>
              <a:spcBef>
                <a:spcPts val="1800"/>
              </a:spcBef>
              <a:spcAft>
                <a:spcPts val="0"/>
              </a:spcAft>
              <a:buSzPts val="1800"/>
              <a:buChar char="•"/>
            </a:pPr>
            <a:r>
              <a:rPr b="1" i="1" lang="en-GB">
                <a:solidFill>
                  <a:srgbClr val="B45F06"/>
                </a:solidFill>
              </a:rPr>
              <a:t>Even a modest improvement in use of beam can have a significant impact on science output</a:t>
            </a:r>
            <a:r>
              <a:rPr b="1" i="1" lang="en-GB">
                <a:solidFill>
                  <a:srgbClr val="B45F06"/>
                </a:solidFill>
              </a:rPr>
              <a:t>s</a:t>
            </a:r>
            <a:r>
              <a:rPr lang="en-GB"/>
              <a:t> — </a:t>
            </a:r>
            <a:r>
              <a:rPr lang="en-GB"/>
              <a:t>particularly at high repetition rate facilities where sufficient data may be collected in a short time at the “right” conditions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1"/>
          <p:cNvSpPr txBox="1"/>
          <p:nvPr>
            <p:ph type="title"/>
          </p:nvPr>
        </p:nvSpPr>
        <p:spPr>
          <a:xfrm>
            <a:off x="611189" y="712232"/>
            <a:ext cx="109569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Further</a:t>
            </a:r>
            <a:r>
              <a:rPr lang="en-GB"/>
              <a:t> work</a:t>
            </a:r>
            <a:endParaRPr/>
          </a:p>
        </p:txBody>
      </p:sp>
      <p:sp>
        <p:nvSpPr>
          <p:cNvPr id="450" name="Google Shape;450;p31"/>
          <p:cNvSpPr txBox="1"/>
          <p:nvPr>
            <p:ph idx="1" type="body"/>
          </p:nvPr>
        </p:nvSpPr>
        <p:spPr>
          <a:xfrm>
            <a:off x="623900" y="2024076"/>
            <a:ext cx="10944300" cy="4353000"/>
          </a:xfrm>
          <a:prstGeom prst="rect">
            <a:avLst/>
          </a:prstGeom>
        </p:spPr>
        <p:txBody>
          <a:bodyPr anchorCtr="0" anchor="t" bIns="0" lIns="0" spcFirstLastPara="1" rIns="0" wrap="square" tIns="0">
            <a:noAutofit/>
          </a:bodyPr>
          <a:lstStyle/>
          <a:p>
            <a:pPr indent="-342900" lvl="0" marL="457200" rtl="0" algn="l">
              <a:spcBef>
                <a:spcPts val="1800"/>
              </a:spcBef>
              <a:spcAft>
                <a:spcPts val="0"/>
              </a:spcAft>
              <a:buSzPts val="1800"/>
              <a:buChar char="•"/>
            </a:pPr>
            <a:r>
              <a:rPr lang="en-GB"/>
              <a:t>Real detector behaviours</a:t>
            </a:r>
            <a:endParaRPr/>
          </a:p>
          <a:p>
            <a:pPr indent="-342900" lvl="1" marL="914400" rtl="0" algn="l">
              <a:spcBef>
                <a:spcPts val="0"/>
              </a:spcBef>
              <a:spcAft>
                <a:spcPts val="0"/>
              </a:spcAft>
              <a:buSzPts val="1800"/>
              <a:buChar char="•"/>
            </a:pPr>
            <a:r>
              <a:rPr lang="en-GB"/>
              <a:t>If the detector performance is not good enough, even if the sample and other instrumentation behaves well, the experiment still may </a:t>
            </a:r>
            <a:r>
              <a:rPr lang="en-GB"/>
              <a:t>not</a:t>
            </a:r>
            <a:r>
              <a:rPr lang="en-GB"/>
              <a:t> succeed.</a:t>
            </a:r>
            <a:endParaRPr/>
          </a:p>
          <a:p>
            <a:pPr indent="-342900" lvl="0" marL="457200" rtl="0" algn="l">
              <a:spcBef>
                <a:spcPts val="0"/>
              </a:spcBef>
              <a:spcAft>
                <a:spcPts val="0"/>
              </a:spcAft>
              <a:buSzPts val="1800"/>
              <a:buChar char="•"/>
            </a:pPr>
            <a:r>
              <a:rPr lang="en-GB"/>
              <a:t>Simulation result - XFEL source/beamline parameter feedback loop</a:t>
            </a:r>
            <a:endParaRPr/>
          </a:p>
          <a:p>
            <a:pPr indent="-342900" lvl="1" marL="914400" rtl="0" algn="l">
              <a:spcBef>
                <a:spcPts val="0"/>
              </a:spcBef>
              <a:spcAft>
                <a:spcPts val="0"/>
              </a:spcAft>
              <a:buSzPts val="1800"/>
              <a:buChar char="•"/>
            </a:pPr>
            <a:r>
              <a:rPr lang="en-GB"/>
              <a:t>Optimize the XFEL source/beamline parameters based on </a:t>
            </a:r>
            <a:r>
              <a:rPr lang="en-GB"/>
              <a:t>detector</a:t>
            </a:r>
            <a:r>
              <a:rPr lang="en-GB"/>
              <a:t> signal (e.g. diffraction pattern, spectrum) or </a:t>
            </a:r>
            <a:r>
              <a:rPr lang="en-GB"/>
              <a:t>reconstructed</a:t>
            </a:r>
            <a:r>
              <a:rPr lang="en-GB"/>
              <a:t> data (e.g. 3D orientation and phase reconstruction) quality.</a:t>
            </a:r>
            <a:endParaRPr/>
          </a:p>
          <a:p>
            <a:pPr indent="-342900" lvl="0" marL="457200" rtl="0" algn="l">
              <a:spcBef>
                <a:spcPts val="0"/>
              </a:spcBef>
              <a:spcAft>
                <a:spcPts val="0"/>
              </a:spcAft>
              <a:buSzPts val="1800"/>
              <a:buChar char="•"/>
            </a:pPr>
            <a:r>
              <a:rPr lang="en-GB"/>
              <a:t>AI </a:t>
            </a:r>
            <a:r>
              <a:rPr lang="en-GB"/>
              <a:t>training</a:t>
            </a:r>
            <a:r>
              <a:rPr lang="en-GB"/>
              <a:t> cases</a:t>
            </a:r>
            <a:endParaRPr/>
          </a:p>
          <a:p>
            <a:pPr indent="-342900" lvl="1" marL="914400" rtl="0" algn="l">
              <a:spcBef>
                <a:spcPts val="0"/>
              </a:spcBef>
              <a:spcAft>
                <a:spcPts val="0"/>
              </a:spcAft>
              <a:buSzPts val="1800"/>
              <a:buChar char="•"/>
            </a:pPr>
            <a:r>
              <a:rPr lang="en-GB"/>
              <a:t>Estimate</a:t>
            </a:r>
            <a:r>
              <a:rPr lang="en-GB"/>
              <a:t> XFEL spectrum from machine parameters with AI algorithm</a:t>
            </a:r>
            <a:endParaRPr/>
          </a:p>
          <a:p>
            <a:pPr indent="-342900" lvl="0" marL="457200" rtl="0" algn="l">
              <a:spcBef>
                <a:spcPts val="0"/>
              </a:spcBef>
              <a:spcAft>
                <a:spcPts val="0"/>
              </a:spcAft>
              <a:buSzPts val="1800"/>
              <a:buChar char="•"/>
            </a:pPr>
            <a:r>
              <a:rPr lang="en-GB"/>
              <a:t>Single particle imaging methodology understanding/optimization</a:t>
            </a:r>
            <a:endParaRPr/>
          </a:p>
          <a:p>
            <a:pPr indent="-342900" lvl="1" marL="914400" rtl="0" algn="l">
              <a:spcBef>
                <a:spcPts val="0"/>
              </a:spcBef>
              <a:spcAft>
                <a:spcPts val="0"/>
              </a:spcAft>
              <a:buSzPts val="1800"/>
              <a:buChar char="•"/>
            </a:pPr>
            <a:r>
              <a:rPr lang="en-GB"/>
              <a:t>Ascertain the smallest particle size practically visible in a single particle imaging experiment</a:t>
            </a:r>
            <a:endParaRPr/>
          </a:p>
          <a:p>
            <a:pPr indent="-342900" lvl="0" marL="457200" rtl="0" algn="l">
              <a:spcBef>
                <a:spcPts val="0"/>
              </a:spcBef>
              <a:spcAft>
                <a:spcPts val="0"/>
              </a:spcAft>
              <a:buSzPts val="1800"/>
              <a:buChar char="•"/>
            </a:pPr>
            <a:r>
              <a:rPr lang="en-GB"/>
              <a:t>… and more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2"/>
          <p:cNvSpPr txBox="1"/>
          <p:nvPr>
            <p:ph type="title"/>
          </p:nvPr>
        </p:nvSpPr>
        <p:spPr>
          <a:xfrm>
            <a:off x="611189" y="712232"/>
            <a:ext cx="109569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C</a:t>
            </a:r>
            <a:r>
              <a:rPr lang="en-GB"/>
              <a:t>hallenges</a:t>
            </a:r>
            <a:endParaRPr/>
          </a:p>
        </p:txBody>
      </p:sp>
      <p:sp>
        <p:nvSpPr>
          <p:cNvPr id="457" name="Google Shape;457;p32"/>
          <p:cNvSpPr txBox="1"/>
          <p:nvPr>
            <p:ph idx="1" type="body"/>
          </p:nvPr>
        </p:nvSpPr>
        <p:spPr>
          <a:xfrm>
            <a:off x="623900" y="2024076"/>
            <a:ext cx="10944300" cy="4353000"/>
          </a:xfrm>
          <a:prstGeom prst="rect">
            <a:avLst/>
          </a:prstGeom>
        </p:spPr>
        <p:txBody>
          <a:bodyPr anchorCtr="0" anchor="t" bIns="0" lIns="0" spcFirstLastPara="1" rIns="0" wrap="square" tIns="0">
            <a:noAutofit/>
          </a:bodyPr>
          <a:lstStyle/>
          <a:p>
            <a:pPr indent="-342900" lvl="0" marL="457200" marR="0" rtl="0" algn="l">
              <a:lnSpc>
                <a:spcPct val="114000"/>
              </a:lnSpc>
              <a:spcBef>
                <a:spcPts val="1800"/>
              </a:spcBef>
              <a:spcAft>
                <a:spcPts val="0"/>
              </a:spcAft>
              <a:buSzPts val="1800"/>
              <a:buChar char="•"/>
            </a:pPr>
            <a:r>
              <a:rPr lang="en-GB"/>
              <a:t>More user friendly c</a:t>
            </a:r>
            <a:r>
              <a:rPr lang="en-GB"/>
              <a:t>ode developments</a:t>
            </a:r>
            <a:endParaRPr/>
          </a:p>
          <a:p>
            <a:pPr indent="-342900" lvl="1" marL="914400" rtl="0" algn="l">
              <a:spcBef>
                <a:spcPts val="0"/>
              </a:spcBef>
              <a:spcAft>
                <a:spcPts val="0"/>
              </a:spcAft>
              <a:buSzPts val="1800"/>
              <a:buChar char="•"/>
            </a:pPr>
            <a:r>
              <a:rPr lang="en-GB"/>
              <a:t>Easy installation</a:t>
            </a:r>
            <a:endParaRPr/>
          </a:p>
          <a:p>
            <a:pPr indent="-342900" lvl="1" marL="914400" rtl="0" algn="l">
              <a:spcBef>
                <a:spcPts val="0"/>
              </a:spcBef>
              <a:spcAft>
                <a:spcPts val="0"/>
              </a:spcAft>
              <a:buSzPts val="1800"/>
              <a:buChar char="•"/>
            </a:pPr>
            <a:r>
              <a:rPr lang="en-GB"/>
              <a:t>Comprehensive documentations and examples</a:t>
            </a:r>
            <a:endParaRPr/>
          </a:p>
          <a:p>
            <a:pPr indent="-342900" lvl="1" marL="914400" rtl="0" algn="l">
              <a:spcBef>
                <a:spcPts val="0"/>
              </a:spcBef>
              <a:spcAft>
                <a:spcPts val="0"/>
              </a:spcAft>
              <a:buSzPts val="1800"/>
              <a:buChar char="•"/>
            </a:pPr>
            <a:r>
              <a:rPr lang="en-GB"/>
              <a:t>Encouraging more people to get involved</a:t>
            </a:r>
            <a:endParaRPr/>
          </a:p>
          <a:p>
            <a:pPr indent="-342900" lvl="0" marL="457200" rtl="0" algn="l">
              <a:spcBef>
                <a:spcPts val="1000"/>
              </a:spcBef>
              <a:spcAft>
                <a:spcPts val="0"/>
              </a:spcAft>
              <a:buSzPts val="1800"/>
              <a:buChar char="•"/>
            </a:pPr>
            <a:r>
              <a:rPr lang="en-GB"/>
              <a:t>User expertise</a:t>
            </a:r>
            <a:endParaRPr/>
          </a:p>
          <a:p>
            <a:pPr indent="-342900" lvl="1" marL="914400" rtl="0" algn="l">
              <a:spcBef>
                <a:spcPts val="0"/>
              </a:spcBef>
              <a:spcAft>
                <a:spcPts val="0"/>
              </a:spcAft>
              <a:buSzPts val="1800"/>
              <a:buChar char="•"/>
            </a:pPr>
            <a:r>
              <a:rPr lang="en-GB"/>
              <a:t>Every step of start-to-end simulation requires </a:t>
            </a:r>
            <a:r>
              <a:rPr lang="en-GB"/>
              <a:t>corresponding</a:t>
            </a:r>
            <a:r>
              <a:rPr lang="en-GB"/>
              <a:t> knowledge to understand the assumption and limitation of the simulation method to be used</a:t>
            </a:r>
            <a:endParaRPr/>
          </a:p>
          <a:p>
            <a:pPr indent="-342900" lvl="1" marL="914400" rtl="0" algn="l">
              <a:spcBef>
                <a:spcPts val="0"/>
              </a:spcBef>
              <a:spcAft>
                <a:spcPts val="0"/>
              </a:spcAft>
              <a:buSzPts val="1800"/>
              <a:buChar char="•"/>
            </a:pPr>
            <a:r>
              <a:rPr lang="en-GB"/>
              <a:t>Simulation database could be a solution</a:t>
            </a:r>
            <a:endParaRPr/>
          </a:p>
        </p:txBody>
      </p:sp>
      <p:sp>
        <p:nvSpPr>
          <p:cNvPr id="458" name="Google Shape;458;p32"/>
          <p:cNvSpPr txBox="1"/>
          <p:nvPr/>
        </p:nvSpPr>
        <p:spPr>
          <a:xfrm>
            <a:off x="6625600" y="2323875"/>
            <a:ext cx="4809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rgbClr val="0000FF"/>
                </a:solidFill>
              </a:rPr>
              <a:t>SimEx-Lite: </a:t>
            </a:r>
            <a:r>
              <a:rPr b="1" i="1" lang="en-GB" sz="1600" u="sng">
                <a:solidFill>
                  <a:srgbClr val="0000FF"/>
                </a:solidFill>
                <a:hlinkClick r:id="rId3">
                  <a:extLst>
                    <a:ext uri="{A12FA001-AC4F-418D-AE19-62706E023703}">
                      <ahyp:hlinkClr val="tx"/>
                    </a:ext>
                  </a:extLst>
                </a:hlinkClick>
              </a:rPr>
              <a:t>https://github.com/PaNOSC-ViNYL/SimEx-Lite</a:t>
            </a:r>
            <a:endParaRPr b="1" i="1" sz="1600">
              <a:solidFill>
                <a:srgbClr val="0000FF"/>
              </a:solidFill>
            </a:endParaRPr>
          </a:p>
          <a:p>
            <a:pPr indent="0" lvl="0" marL="0" rtl="0" algn="l">
              <a:spcBef>
                <a:spcPts val="0"/>
              </a:spcBef>
              <a:spcAft>
                <a:spcPts val="0"/>
              </a:spcAft>
              <a:buNone/>
            </a:pPr>
            <a:r>
              <a:rPr b="1" i="1" lang="en-GB" sz="1600">
                <a:solidFill>
                  <a:srgbClr val="0000FF"/>
                </a:solidFill>
              </a:rPr>
              <a:t>Under </a:t>
            </a:r>
            <a:r>
              <a:rPr b="1" i="1" lang="en-GB" sz="1600">
                <a:solidFill>
                  <a:srgbClr val="0000FF"/>
                </a:solidFill>
              </a:rPr>
              <a:t>development</a:t>
            </a:r>
            <a:endParaRPr b="1" i="1" sz="1600">
              <a:solidFill>
                <a:srgbClr val="0000FF"/>
              </a:solidFill>
            </a:endParaRPr>
          </a:p>
          <a:p>
            <a:pPr indent="0" lvl="0" marL="0" rtl="0" algn="l">
              <a:spcBef>
                <a:spcPts val="0"/>
              </a:spcBef>
              <a:spcAft>
                <a:spcPts val="0"/>
              </a:spcAft>
              <a:buNone/>
            </a:pPr>
            <a:r>
              <a:rPr b="1" i="1" lang="en-GB" sz="1600">
                <a:solidFill>
                  <a:srgbClr val="B45F06"/>
                </a:solidFill>
              </a:rPr>
              <a:t>juncheng.e@xfel.eu</a:t>
            </a:r>
            <a:endParaRPr b="1" i="1" sz="1600">
              <a:solidFill>
                <a:srgbClr val="B45F0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3"/>
          <p:cNvSpPr txBox="1"/>
          <p:nvPr>
            <p:ph type="title"/>
          </p:nvPr>
        </p:nvSpPr>
        <p:spPr>
          <a:xfrm>
            <a:off x="611189" y="712232"/>
            <a:ext cx="109569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Conclusions</a:t>
            </a:r>
            <a:endParaRPr/>
          </a:p>
        </p:txBody>
      </p:sp>
      <p:sp>
        <p:nvSpPr>
          <p:cNvPr id="465" name="Google Shape;465;p33"/>
          <p:cNvSpPr txBox="1"/>
          <p:nvPr>
            <p:ph idx="1" type="body"/>
          </p:nvPr>
        </p:nvSpPr>
        <p:spPr>
          <a:xfrm>
            <a:off x="667150" y="1624152"/>
            <a:ext cx="10944300" cy="4763700"/>
          </a:xfrm>
          <a:prstGeom prst="rect">
            <a:avLst/>
          </a:prstGeom>
        </p:spPr>
        <p:txBody>
          <a:bodyPr anchorCtr="0" anchor="t" bIns="0" lIns="0" spcFirstLastPara="1" rIns="0" wrap="square" tIns="0">
            <a:noAutofit/>
          </a:bodyPr>
          <a:lstStyle/>
          <a:p>
            <a:pPr indent="-342900" lvl="0" marL="457200" rtl="0" algn="l">
              <a:spcBef>
                <a:spcPts val="1800"/>
              </a:spcBef>
              <a:spcAft>
                <a:spcPts val="0"/>
              </a:spcAft>
              <a:buSzPts val="1800"/>
              <a:buChar char="•"/>
            </a:pPr>
            <a:r>
              <a:rPr lang="en-GB"/>
              <a:t>A simulation framework for photon experiment is under continuing development</a:t>
            </a:r>
            <a:endParaRPr/>
          </a:p>
          <a:p>
            <a:pPr indent="-336550" lvl="1" marL="914400" rtl="0" algn="l">
              <a:spcBef>
                <a:spcPts val="0"/>
              </a:spcBef>
              <a:spcAft>
                <a:spcPts val="0"/>
              </a:spcAft>
              <a:buSzPts val="1700"/>
              <a:buChar char="•"/>
            </a:pPr>
            <a:r>
              <a:rPr lang="en-GB" sz="1700"/>
              <a:t>It </a:t>
            </a:r>
            <a:r>
              <a:rPr lang="en-GB" sz="1700"/>
              <a:t>includes clear standards for data at different steps</a:t>
            </a:r>
            <a:endParaRPr sz="1700"/>
          </a:p>
          <a:p>
            <a:pPr indent="-336550" lvl="1" marL="914400" rtl="0" algn="l">
              <a:spcBef>
                <a:spcPts val="0"/>
              </a:spcBef>
              <a:spcAft>
                <a:spcPts val="0"/>
              </a:spcAft>
              <a:buSzPts val="1700"/>
              <a:buChar char="•"/>
            </a:pPr>
            <a:r>
              <a:rPr lang="en-GB" sz="1700"/>
              <a:t>Efforts are taken to make it more user friendly (documents, lite version, </a:t>
            </a:r>
            <a:r>
              <a:rPr lang="en-GB" sz="1700"/>
              <a:t>...</a:t>
            </a:r>
            <a:r>
              <a:rPr lang="en-GB" sz="1700"/>
              <a:t> )</a:t>
            </a:r>
            <a:endParaRPr sz="1700"/>
          </a:p>
          <a:p>
            <a:pPr indent="-336550" lvl="1" marL="914400" rtl="0" algn="l">
              <a:spcBef>
                <a:spcPts val="0"/>
              </a:spcBef>
              <a:spcAft>
                <a:spcPts val="0"/>
              </a:spcAft>
              <a:buSzPts val="1700"/>
              <a:buChar char="•"/>
            </a:pPr>
            <a:r>
              <a:rPr lang="en-GB" sz="1700"/>
              <a:t>Open to further contributors</a:t>
            </a:r>
            <a:endParaRPr sz="1700"/>
          </a:p>
          <a:p>
            <a:pPr indent="-342900" lvl="0" marL="457200" rtl="0" algn="l">
              <a:spcBef>
                <a:spcPts val="0"/>
              </a:spcBef>
              <a:spcAft>
                <a:spcPts val="0"/>
              </a:spcAft>
              <a:buSzPts val="1800"/>
              <a:buChar char="•"/>
            </a:pPr>
            <a:r>
              <a:rPr lang="en-GB"/>
              <a:t>Such simulations offer the potential to more efficiently, or better, use beamtime </a:t>
            </a:r>
            <a:r>
              <a:rPr lang="en-GB"/>
              <a:t>with</a:t>
            </a:r>
            <a:r>
              <a:rPr lang="en-GB"/>
              <a:t>: </a:t>
            </a:r>
            <a:endParaRPr/>
          </a:p>
          <a:p>
            <a:pPr indent="-336550" lvl="1" marL="914400" rtl="0" algn="l">
              <a:spcBef>
                <a:spcPts val="0"/>
              </a:spcBef>
              <a:spcAft>
                <a:spcPts val="0"/>
              </a:spcAft>
              <a:buSzPts val="1700"/>
              <a:buChar char="•"/>
            </a:pPr>
            <a:r>
              <a:rPr lang="en-GB" sz="1700"/>
              <a:t>Optimised source parameters</a:t>
            </a:r>
            <a:endParaRPr sz="1700"/>
          </a:p>
          <a:p>
            <a:pPr indent="-336550" lvl="1" marL="914400" rtl="0" algn="l">
              <a:spcBef>
                <a:spcPts val="0"/>
              </a:spcBef>
              <a:spcAft>
                <a:spcPts val="0"/>
              </a:spcAft>
              <a:buSzPts val="1700"/>
              <a:buChar char="•"/>
            </a:pPr>
            <a:r>
              <a:rPr lang="en-GB" sz="1700"/>
              <a:t>Analysis algorithms (including AI) tested and optimised on simulated data</a:t>
            </a:r>
            <a:endParaRPr sz="1700"/>
          </a:p>
          <a:p>
            <a:pPr indent="-336550" lvl="1" marL="914400" rtl="0" algn="l">
              <a:spcBef>
                <a:spcPts val="0"/>
              </a:spcBef>
              <a:spcAft>
                <a:spcPts val="0"/>
              </a:spcAft>
              <a:buSzPts val="1700"/>
              <a:buChar char="•"/>
            </a:pPr>
            <a:r>
              <a:rPr lang="en-GB" sz="1700"/>
              <a:t>Narrow parameter space for experimental conditions (e.g. optimal water layer in SPI)</a:t>
            </a:r>
            <a:endParaRPr sz="1700"/>
          </a:p>
          <a:p>
            <a:pPr indent="-336550" lvl="1" marL="914400" rtl="0" algn="l">
              <a:spcBef>
                <a:spcPts val="0"/>
              </a:spcBef>
              <a:spcAft>
                <a:spcPts val="0"/>
              </a:spcAft>
              <a:buSzPts val="1700"/>
              <a:buChar char="•"/>
            </a:pPr>
            <a:r>
              <a:rPr lang="en-GB" sz="1700"/>
              <a:t>Optimal design of instrumentation for future experiment stations or configurations.</a:t>
            </a:r>
            <a:endParaRPr sz="1700"/>
          </a:p>
          <a:p>
            <a:pPr indent="-342900" lvl="0" marL="457200" rtl="0" algn="l">
              <a:spcBef>
                <a:spcPts val="0"/>
              </a:spcBef>
              <a:spcAft>
                <a:spcPts val="0"/>
              </a:spcAft>
              <a:buSzPts val="1800"/>
              <a:buChar char="•"/>
            </a:pPr>
            <a:r>
              <a:rPr lang="en-GB"/>
              <a:t>Two simulations for SPI at SPB/SFX at European XFEL to include:</a:t>
            </a:r>
            <a:endParaRPr/>
          </a:p>
          <a:p>
            <a:pPr indent="-336550" lvl="1" marL="914400" rtl="0" algn="l">
              <a:spcBef>
                <a:spcPts val="0"/>
              </a:spcBef>
              <a:spcAft>
                <a:spcPts val="0"/>
              </a:spcAft>
              <a:buSzPts val="1700"/>
              <a:buChar char="•"/>
            </a:pPr>
            <a:r>
              <a:rPr lang="en-GB" sz="1700"/>
              <a:t>XFEL SASE pulses with various pulse length</a:t>
            </a:r>
            <a:endParaRPr sz="1700"/>
          </a:p>
          <a:p>
            <a:pPr indent="-336550" lvl="1" marL="914400" rtl="0" algn="l">
              <a:spcBef>
                <a:spcPts val="0"/>
              </a:spcBef>
              <a:spcAft>
                <a:spcPts val="0"/>
              </a:spcAft>
              <a:buSzPts val="1700"/>
              <a:buChar char="•"/>
            </a:pPr>
            <a:r>
              <a:rPr lang="en-GB" sz="1700"/>
              <a:t>X-ray wave propagation through the instrument</a:t>
            </a:r>
            <a:endParaRPr sz="1700"/>
          </a:p>
          <a:p>
            <a:pPr indent="-336550" lvl="1" marL="914400" rtl="0" algn="l">
              <a:spcBef>
                <a:spcPts val="0"/>
              </a:spcBef>
              <a:spcAft>
                <a:spcPts val="0"/>
              </a:spcAft>
              <a:buSzPts val="1700"/>
              <a:buChar char="•"/>
            </a:pPr>
            <a:r>
              <a:rPr lang="en-GB" sz="1700"/>
              <a:t>A variety of thicknesses of the water layer surrounding the particle</a:t>
            </a:r>
            <a:endParaRPr sz="1700"/>
          </a:p>
          <a:p>
            <a:pPr indent="-336550" lvl="1" marL="914400" rtl="0" algn="l">
              <a:spcBef>
                <a:spcPts val="0"/>
              </a:spcBef>
              <a:spcAft>
                <a:spcPts val="0"/>
              </a:spcAft>
              <a:buSzPts val="1700"/>
              <a:buChar char="•"/>
            </a:pPr>
            <a:r>
              <a:rPr lang="en-GB" sz="1700"/>
              <a:t>Radiation damage induced by photon-matter interaction</a:t>
            </a:r>
            <a:endParaRPr sz="1700"/>
          </a:p>
          <a:p>
            <a:pPr indent="-336550" lvl="1" marL="914400" rtl="0" algn="l">
              <a:spcBef>
                <a:spcPts val="0"/>
              </a:spcBef>
              <a:spcAft>
                <a:spcPts val="0"/>
              </a:spcAft>
              <a:buSzPts val="1700"/>
              <a:buChar char="•"/>
            </a:pPr>
            <a:r>
              <a:rPr lang="en-GB" sz="1700"/>
              <a:t>Orientation reconstruction quality evaluation</a:t>
            </a:r>
            <a:endParaRPr sz="1700"/>
          </a:p>
          <a:p>
            <a:pPr indent="-342900" lvl="0" marL="457200" rtl="0" algn="l">
              <a:spcBef>
                <a:spcPts val="0"/>
              </a:spcBef>
              <a:spcAft>
                <a:spcPts val="0"/>
              </a:spcAft>
              <a:buSzPts val="1800"/>
              <a:buChar char="•"/>
            </a:pPr>
            <a:r>
              <a:rPr lang="en-GB"/>
              <a:t>More possibilities in further work (real detector behaviours, parameter feedback loop, AI training)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4"/>
          <p:cNvSpPr txBox="1"/>
          <p:nvPr>
            <p:ph type="title"/>
          </p:nvPr>
        </p:nvSpPr>
        <p:spPr>
          <a:xfrm>
            <a:off x="611189" y="712232"/>
            <a:ext cx="109569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Acknowledgements</a:t>
            </a:r>
            <a:endParaRPr/>
          </a:p>
        </p:txBody>
      </p:sp>
      <p:pic>
        <p:nvPicPr>
          <p:cNvPr id="472" name="Google Shape;472;p34"/>
          <p:cNvPicPr preferRelativeResize="0"/>
          <p:nvPr/>
        </p:nvPicPr>
        <p:blipFill>
          <a:blip r:embed="rId3">
            <a:alphaModFix/>
          </a:blip>
          <a:stretch>
            <a:fillRect/>
          </a:stretch>
        </p:blipFill>
        <p:spPr>
          <a:xfrm>
            <a:off x="6720275" y="1888500"/>
            <a:ext cx="1938270" cy="575998"/>
          </a:xfrm>
          <a:prstGeom prst="rect">
            <a:avLst/>
          </a:prstGeom>
          <a:noFill/>
          <a:ln>
            <a:noFill/>
          </a:ln>
        </p:spPr>
      </p:pic>
      <p:grpSp>
        <p:nvGrpSpPr>
          <p:cNvPr id="473" name="Google Shape;473;p34"/>
          <p:cNvGrpSpPr/>
          <p:nvPr/>
        </p:nvGrpSpPr>
        <p:grpSpPr>
          <a:xfrm>
            <a:off x="547695" y="1653150"/>
            <a:ext cx="6087080" cy="1046700"/>
            <a:chOff x="623895" y="1500750"/>
            <a:chExt cx="6087080" cy="1046700"/>
          </a:xfrm>
        </p:grpSpPr>
        <p:pic>
          <p:nvPicPr>
            <p:cNvPr id="474" name="Google Shape;474;p34"/>
            <p:cNvPicPr preferRelativeResize="0"/>
            <p:nvPr/>
          </p:nvPicPr>
          <p:blipFill rotWithShape="1">
            <a:blip r:embed="rId4">
              <a:alphaModFix/>
            </a:blip>
            <a:srcRect b="0" l="0" r="0" t="0"/>
            <a:stretch/>
          </p:blipFill>
          <p:spPr>
            <a:xfrm>
              <a:off x="623895" y="1574623"/>
              <a:ext cx="898920" cy="898920"/>
            </a:xfrm>
            <a:prstGeom prst="rect">
              <a:avLst/>
            </a:prstGeom>
            <a:noFill/>
            <a:ln>
              <a:noFill/>
            </a:ln>
          </p:spPr>
        </p:pic>
        <p:sp>
          <p:nvSpPr>
            <p:cNvPr id="475" name="Google Shape;475;p34"/>
            <p:cNvSpPr txBox="1"/>
            <p:nvPr/>
          </p:nvSpPr>
          <p:spPr>
            <a:xfrm>
              <a:off x="1604675" y="1500750"/>
              <a:ext cx="5106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Adrian Mancuso</a:t>
              </a:r>
              <a:r>
                <a:rPr lang="en-GB"/>
                <a:t>, </a:t>
              </a:r>
              <a:r>
                <a:rPr b="1" lang="en-GB"/>
                <a:t>Carsten Fortmann-Grote</a:t>
              </a:r>
              <a:r>
                <a:rPr lang="en-GB"/>
                <a:t>, </a:t>
              </a:r>
              <a:r>
                <a:rPr b="1" lang="en-GB"/>
                <a:t>Michal Stransky</a:t>
              </a:r>
              <a:r>
                <a:rPr lang="en-GB"/>
                <a:t>, </a:t>
              </a:r>
              <a:r>
                <a:rPr b="1" lang="en-GB">
                  <a:solidFill>
                    <a:schemeClr val="dk1"/>
                  </a:solidFill>
                </a:rPr>
                <a:t>Chan Kim</a:t>
              </a:r>
              <a:r>
                <a:rPr lang="en-GB">
                  <a:solidFill>
                    <a:schemeClr val="dk1"/>
                  </a:solidFill>
                </a:rPr>
                <a:t>, </a:t>
              </a:r>
              <a:r>
                <a:rPr lang="en-GB"/>
                <a:t>Thomas Kluyver, Yoonhee Kim, Rapha</a:t>
              </a:r>
              <a:r>
                <a:rPr lang="en-GB"/>
                <a:t>ë</a:t>
              </a:r>
              <a:r>
                <a:rPr lang="en-GB"/>
                <a:t>l de Wijn, Marcin Sikorski, Johan Bielecki, Henry Kirkwood, </a:t>
              </a:r>
              <a:r>
                <a:rPr lang="en-GB"/>
                <a:t>Liuba Samoylova</a:t>
              </a:r>
              <a:r>
                <a:rPr lang="en-GB"/>
                <a:t>, Alexey Buzmakov, </a:t>
              </a:r>
              <a:r>
                <a:rPr b="1" lang="en-GB"/>
                <a:t>Juncheng E</a:t>
              </a:r>
              <a:endParaRPr b="1"/>
            </a:p>
          </p:txBody>
        </p:sp>
      </p:grpSp>
      <p:grpSp>
        <p:nvGrpSpPr>
          <p:cNvPr id="476" name="Google Shape;476;p34"/>
          <p:cNvGrpSpPr/>
          <p:nvPr/>
        </p:nvGrpSpPr>
        <p:grpSpPr>
          <a:xfrm>
            <a:off x="698339" y="5282312"/>
            <a:ext cx="3410846" cy="576000"/>
            <a:chOff x="611200" y="2547438"/>
            <a:chExt cx="4961953" cy="838062"/>
          </a:xfrm>
        </p:grpSpPr>
        <p:pic>
          <p:nvPicPr>
            <p:cNvPr id="477" name="Google Shape;477;p34"/>
            <p:cNvPicPr preferRelativeResize="0"/>
            <p:nvPr/>
          </p:nvPicPr>
          <p:blipFill rotWithShape="1">
            <a:blip r:embed="rId5">
              <a:alphaModFix/>
            </a:blip>
            <a:srcRect b="23821" l="14111" r="14183" t="23335"/>
            <a:stretch/>
          </p:blipFill>
          <p:spPr>
            <a:xfrm>
              <a:off x="611200" y="2547438"/>
              <a:ext cx="1835088" cy="838062"/>
            </a:xfrm>
            <a:prstGeom prst="rect">
              <a:avLst/>
            </a:prstGeom>
            <a:noFill/>
            <a:ln>
              <a:noFill/>
            </a:ln>
          </p:spPr>
        </p:pic>
        <p:sp>
          <p:nvSpPr>
            <p:cNvPr id="478" name="Google Shape;478;p34"/>
            <p:cNvSpPr txBox="1"/>
            <p:nvPr/>
          </p:nvSpPr>
          <p:spPr>
            <a:xfrm>
              <a:off x="2595653" y="2655507"/>
              <a:ext cx="2977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Shen Zhou, Duane Loh</a:t>
              </a:r>
              <a:endParaRPr/>
            </a:p>
          </p:txBody>
        </p:sp>
      </p:grpSp>
      <p:grpSp>
        <p:nvGrpSpPr>
          <p:cNvPr id="479" name="Google Shape;479;p34"/>
          <p:cNvGrpSpPr/>
          <p:nvPr/>
        </p:nvGrpSpPr>
        <p:grpSpPr>
          <a:xfrm>
            <a:off x="547700" y="3088937"/>
            <a:ext cx="5154050" cy="648001"/>
            <a:chOff x="623900" y="2892537"/>
            <a:chExt cx="5154050" cy="648001"/>
          </a:xfrm>
        </p:grpSpPr>
        <p:pic>
          <p:nvPicPr>
            <p:cNvPr id="480" name="Google Shape;480;p34"/>
            <p:cNvPicPr preferRelativeResize="0"/>
            <p:nvPr/>
          </p:nvPicPr>
          <p:blipFill rotWithShape="1">
            <a:blip r:embed="rId6">
              <a:alphaModFix/>
            </a:blip>
            <a:srcRect b="11345" l="3437" r="0" t="9484"/>
            <a:stretch/>
          </p:blipFill>
          <p:spPr>
            <a:xfrm>
              <a:off x="1372568" y="2894072"/>
              <a:ext cx="1435092" cy="644933"/>
            </a:xfrm>
            <a:prstGeom prst="rect">
              <a:avLst/>
            </a:prstGeom>
            <a:noFill/>
            <a:ln>
              <a:noFill/>
            </a:ln>
          </p:spPr>
        </p:pic>
        <p:pic>
          <p:nvPicPr>
            <p:cNvPr id="481" name="Google Shape;481;p34"/>
            <p:cNvPicPr preferRelativeResize="0"/>
            <p:nvPr/>
          </p:nvPicPr>
          <p:blipFill>
            <a:blip r:embed="rId7">
              <a:alphaModFix/>
            </a:blip>
            <a:stretch>
              <a:fillRect/>
            </a:stretch>
          </p:blipFill>
          <p:spPr>
            <a:xfrm>
              <a:off x="623900" y="2892537"/>
              <a:ext cx="647396" cy="648001"/>
            </a:xfrm>
            <a:prstGeom prst="rect">
              <a:avLst/>
            </a:prstGeom>
            <a:noFill/>
            <a:ln>
              <a:noFill/>
            </a:ln>
          </p:spPr>
        </p:pic>
        <p:sp>
          <p:nvSpPr>
            <p:cNvPr id="482" name="Google Shape;482;p34"/>
            <p:cNvSpPr txBox="1"/>
            <p:nvPr/>
          </p:nvSpPr>
          <p:spPr>
            <a:xfrm>
              <a:off x="2807650" y="3016438"/>
              <a:ext cx="29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Beata Ziaja-Motyka, Zoltan Jurek</a:t>
              </a:r>
              <a:endParaRPr b="1"/>
            </a:p>
          </p:txBody>
        </p:sp>
      </p:grpSp>
      <p:grpSp>
        <p:nvGrpSpPr>
          <p:cNvPr id="483" name="Google Shape;483;p34"/>
          <p:cNvGrpSpPr/>
          <p:nvPr/>
        </p:nvGrpSpPr>
        <p:grpSpPr>
          <a:xfrm>
            <a:off x="6634786" y="5046938"/>
            <a:ext cx="5292850" cy="1046700"/>
            <a:chOff x="518525" y="4762150"/>
            <a:chExt cx="5480275" cy="1046700"/>
          </a:xfrm>
        </p:grpSpPr>
        <p:pic>
          <p:nvPicPr>
            <p:cNvPr id="484" name="Google Shape;484;p34"/>
            <p:cNvPicPr preferRelativeResize="0"/>
            <p:nvPr/>
          </p:nvPicPr>
          <p:blipFill rotWithShape="1">
            <a:blip r:embed="rId8">
              <a:alphaModFix/>
            </a:blip>
            <a:srcRect b="0" l="0" r="0" t="0"/>
            <a:stretch/>
          </p:blipFill>
          <p:spPr>
            <a:xfrm>
              <a:off x="518525" y="4864737"/>
              <a:ext cx="1549067" cy="802800"/>
            </a:xfrm>
            <a:prstGeom prst="rect">
              <a:avLst/>
            </a:prstGeom>
            <a:noFill/>
            <a:ln>
              <a:noFill/>
            </a:ln>
          </p:spPr>
        </p:pic>
        <p:sp>
          <p:nvSpPr>
            <p:cNvPr id="485" name="Google Shape;485;p34"/>
            <p:cNvSpPr txBox="1"/>
            <p:nvPr/>
          </p:nvSpPr>
          <p:spPr>
            <a:xfrm>
              <a:off x="2067600" y="4762150"/>
              <a:ext cx="393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Aljosa Hafner (CERIC-ERIC), Mads Bertelsen (ESS),  Mousumi Upadhyay Kahaly , </a:t>
              </a:r>
              <a:r>
                <a:rPr lang="en-GB"/>
                <a:t>Zsolt </a:t>
              </a:r>
              <a:r>
                <a:rPr lang="en-GB"/>
                <a:t>Lecz (ELI-HU), Shervin Nourbakhsh (ILL), Manuel Sanchez</a:t>
              </a:r>
              <a:r>
                <a:rPr lang="en-GB"/>
                <a:t> del Rio </a:t>
              </a:r>
              <a:r>
                <a:rPr lang="en-GB"/>
                <a:t>(ESRF)</a:t>
              </a:r>
              <a:endParaRPr/>
            </a:p>
          </p:txBody>
        </p:sp>
      </p:grpSp>
      <p:grpSp>
        <p:nvGrpSpPr>
          <p:cNvPr id="486" name="Google Shape;486;p34"/>
          <p:cNvGrpSpPr/>
          <p:nvPr/>
        </p:nvGrpSpPr>
        <p:grpSpPr>
          <a:xfrm>
            <a:off x="547699" y="4066251"/>
            <a:ext cx="5292726" cy="899999"/>
            <a:chOff x="623899" y="3623901"/>
            <a:chExt cx="5292726" cy="899999"/>
          </a:xfrm>
        </p:grpSpPr>
        <p:pic>
          <p:nvPicPr>
            <p:cNvPr id="487" name="Google Shape;487;p34"/>
            <p:cNvPicPr preferRelativeResize="0"/>
            <p:nvPr/>
          </p:nvPicPr>
          <p:blipFill>
            <a:blip r:embed="rId9">
              <a:alphaModFix/>
            </a:blip>
            <a:stretch>
              <a:fillRect/>
            </a:stretch>
          </p:blipFill>
          <p:spPr>
            <a:xfrm>
              <a:off x="623899" y="3623901"/>
              <a:ext cx="940500" cy="899999"/>
            </a:xfrm>
            <a:prstGeom prst="rect">
              <a:avLst/>
            </a:prstGeom>
            <a:noFill/>
            <a:ln>
              <a:noFill/>
            </a:ln>
          </p:spPr>
        </p:pic>
        <p:sp>
          <p:nvSpPr>
            <p:cNvPr id="488" name="Google Shape;488;p34"/>
            <p:cNvSpPr txBox="1"/>
            <p:nvPr/>
          </p:nvSpPr>
          <p:spPr>
            <a:xfrm>
              <a:off x="1693825" y="3854325"/>
              <a:ext cx="42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Ibrahim Dawod</a:t>
              </a:r>
              <a:r>
                <a:rPr lang="en-GB"/>
                <a:t>, Carl Caleman, Nicusor Timneanu </a:t>
              </a:r>
              <a:endParaRPr/>
            </a:p>
          </p:txBody>
        </p:sp>
      </p:grpSp>
      <p:sp>
        <p:nvSpPr>
          <p:cNvPr id="489" name="Google Shape;489;p34"/>
          <p:cNvSpPr txBox="1"/>
          <p:nvPr/>
        </p:nvSpPr>
        <p:spPr>
          <a:xfrm>
            <a:off x="8783200" y="1760850"/>
            <a:ext cx="306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Chuck Yoon, </a:t>
            </a:r>
            <a:r>
              <a:rPr lang="en-GB"/>
              <a:t>Christopher Mayes, Jacek Krzywinski, Hugo Slepicka, Paul Fuoss</a:t>
            </a:r>
            <a:endParaRPr/>
          </a:p>
        </p:txBody>
      </p:sp>
      <p:pic>
        <p:nvPicPr>
          <p:cNvPr id="490" name="Google Shape;490;p34"/>
          <p:cNvPicPr preferRelativeResize="0"/>
          <p:nvPr/>
        </p:nvPicPr>
        <p:blipFill>
          <a:blip r:embed="rId10">
            <a:alphaModFix/>
          </a:blip>
          <a:stretch>
            <a:fillRect/>
          </a:stretch>
        </p:blipFill>
        <p:spPr>
          <a:xfrm>
            <a:off x="6720275" y="2788726"/>
            <a:ext cx="1943997" cy="711504"/>
          </a:xfrm>
          <a:prstGeom prst="rect">
            <a:avLst/>
          </a:prstGeom>
          <a:noFill/>
          <a:ln>
            <a:noFill/>
          </a:ln>
        </p:spPr>
      </p:pic>
      <p:sp>
        <p:nvSpPr>
          <p:cNvPr id="491" name="Google Shape;491;p34"/>
          <p:cNvSpPr txBox="1"/>
          <p:nvPr/>
        </p:nvSpPr>
        <p:spPr>
          <a:xfrm>
            <a:off x="8794700" y="2881450"/>
            <a:ext cx="25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Oleg Chubar, Maksim Raktin</a:t>
            </a:r>
            <a:endParaRPr/>
          </a:p>
        </p:txBody>
      </p:sp>
      <p:pic>
        <p:nvPicPr>
          <p:cNvPr id="492" name="Google Shape;492;p34"/>
          <p:cNvPicPr preferRelativeResize="0"/>
          <p:nvPr/>
        </p:nvPicPr>
        <p:blipFill>
          <a:blip r:embed="rId11">
            <a:alphaModFix/>
          </a:blip>
          <a:stretch>
            <a:fillRect/>
          </a:stretch>
        </p:blipFill>
        <p:spPr>
          <a:xfrm>
            <a:off x="7020438" y="3668080"/>
            <a:ext cx="1404000" cy="1080000"/>
          </a:xfrm>
          <a:prstGeom prst="rect">
            <a:avLst/>
          </a:prstGeom>
          <a:noFill/>
          <a:ln>
            <a:noFill/>
          </a:ln>
        </p:spPr>
      </p:pic>
      <p:sp>
        <p:nvSpPr>
          <p:cNvPr id="493" name="Google Shape;493;p34"/>
          <p:cNvSpPr txBox="1"/>
          <p:nvPr/>
        </p:nvSpPr>
        <p:spPr>
          <a:xfrm>
            <a:off x="8783200" y="4007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Axel Huebl</a:t>
            </a:r>
            <a:endParaRPr/>
          </a:p>
        </p:txBody>
      </p:sp>
      <p:pic>
        <p:nvPicPr>
          <p:cNvPr id="494" name="Google Shape;494;p34"/>
          <p:cNvPicPr preferRelativeResize="0"/>
          <p:nvPr/>
        </p:nvPicPr>
        <p:blipFill rotWithShape="1">
          <a:blip r:embed="rId12">
            <a:alphaModFix/>
          </a:blip>
          <a:srcRect b="0" l="0" r="0" t="0"/>
          <a:stretch/>
        </p:blipFill>
        <p:spPr>
          <a:xfrm>
            <a:off x="6796479" y="6111240"/>
            <a:ext cx="905803" cy="509414"/>
          </a:xfrm>
          <a:prstGeom prst="rect">
            <a:avLst/>
          </a:prstGeom>
          <a:noFill/>
          <a:ln>
            <a:noFill/>
          </a:ln>
        </p:spPr>
      </p:pic>
      <p:sp>
        <p:nvSpPr>
          <p:cNvPr id="495" name="Google Shape;495;p34"/>
          <p:cNvSpPr/>
          <p:nvPr/>
        </p:nvSpPr>
        <p:spPr>
          <a:xfrm>
            <a:off x="7723800" y="6105125"/>
            <a:ext cx="3874200" cy="5163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GB" sz="900" u="none" cap="none" strike="noStrike">
                <a:solidFill>
                  <a:srgbClr val="000000"/>
                </a:solidFill>
                <a:latin typeface="Arial"/>
                <a:ea typeface="Arial"/>
                <a:cs typeface="Arial"/>
                <a:sym typeface="Arial"/>
              </a:rPr>
              <a:t>This project has received funding from the European Union's Horizon 2020 research and innovation programme under grant agreement No. 823852</a:t>
            </a:r>
            <a:endParaRPr b="0" i="0" sz="900" u="none" cap="none" strike="noStrike">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5"/>
          <p:cNvSpPr txBox="1"/>
          <p:nvPr>
            <p:ph type="title"/>
          </p:nvPr>
        </p:nvSpPr>
        <p:spPr>
          <a:xfrm>
            <a:off x="611189" y="712232"/>
            <a:ext cx="109569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Links &amp; References</a:t>
            </a:r>
            <a:endParaRPr/>
          </a:p>
        </p:txBody>
      </p:sp>
      <p:sp>
        <p:nvSpPr>
          <p:cNvPr id="502" name="Google Shape;502;p35"/>
          <p:cNvSpPr txBox="1"/>
          <p:nvPr>
            <p:ph idx="1" type="body"/>
          </p:nvPr>
        </p:nvSpPr>
        <p:spPr>
          <a:xfrm>
            <a:off x="623900" y="1643076"/>
            <a:ext cx="10944300" cy="4266600"/>
          </a:xfrm>
          <a:prstGeom prst="rect">
            <a:avLst/>
          </a:prstGeom>
        </p:spPr>
        <p:txBody>
          <a:bodyPr anchorCtr="0" anchor="t" bIns="0" lIns="0" spcFirstLastPara="1" rIns="0" wrap="square" tIns="0">
            <a:noAutofit/>
          </a:bodyPr>
          <a:lstStyle/>
          <a:p>
            <a:pPr indent="0" lvl="0" marL="0" rtl="0" algn="l">
              <a:spcBef>
                <a:spcPts val="1800"/>
              </a:spcBef>
              <a:spcAft>
                <a:spcPts val="0"/>
              </a:spcAft>
              <a:buNone/>
            </a:pPr>
            <a:r>
              <a:rPr lang="en-GB"/>
              <a:t>Links</a:t>
            </a:r>
            <a:endParaRPr/>
          </a:p>
          <a:p>
            <a:pPr indent="-330200" lvl="0" marL="457200" rtl="0" algn="l">
              <a:spcBef>
                <a:spcPts val="0"/>
              </a:spcBef>
              <a:spcAft>
                <a:spcPts val="0"/>
              </a:spcAft>
              <a:buSzPts val="1600"/>
              <a:buChar char="•"/>
            </a:pPr>
            <a:r>
              <a:rPr lang="en-GB" sz="1600"/>
              <a:t>SimEx: </a:t>
            </a:r>
            <a:r>
              <a:rPr lang="en-GB" sz="1600" u="sng">
                <a:solidFill>
                  <a:schemeClr val="hlink"/>
                </a:solidFill>
                <a:hlinkClick r:id="rId3"/>
              </a:rPr>
              <a:t>https://github.com/PaNOSC-ViNYL/SimEx</a:t>
            </a:r>
            <a:endParaRPr sz="1600"/>
          </a:p>
          <a:p>
            <a:pPr indent="-330200" lvl="0" marL="457200" rtl="0" algn="l">
              <a:spcBef>
                <a:spcPts val="0"/>
              </a:spcBef>
              <a:spcAft>
                <a:spcPts val="0"/>
              </a:spcAft>
              <a:buSzPts val="1600"/>
              <a:buChar char="•"/>
            </a:pPr>
            <a:r>
              <a:rPr lang="en-GB" sz="1600"/>
              <a:t>SimEx-Lite: </a:t>
            </a:r>
            <a:r>
              <a:rPr lang="en-GB" sz="1600" u="sng">
                <a:solidFill>
                  <a:schemeClr val="hlink"/>
                </a:solidFill>
                <a:hlinkClick r:id="rId4"/>
              </a:rPr>
              <a:t>https://github.com/PaNOSC-ViNYL/SimEx-Lite</a:t>
            </a:r>
            <a:endParaRPr sz="1600"/>
          </a:p>
          <a:p>
            <a:pPr indent="-330200" lvl="0" marL="457200" rtl="0" algn="l">
              <a:spcBef>
                <a:spcPts val="0"/>
              </a:spcBef>
              <a:spcAft>
                <a:spcPts val="0"/>
              </a:spcAft>
              <a:buSzPts val="1600"/>
              <a:buChar char="•"/>
            </a:pPr>
            <a:r>
              <a:rPr lang="en-GB" sz="1600"/>
              <a:t>SimEx Documentation: </a:t>
            </a:r>
            <a:r>
              <a:rPr lang="en-GB" sz="1600" u="sng">
                <a:solidFill>
                  <a:schemeClr val="hlink"/>
                </a:solidFill>
                <a:hlinkClick r:id="rId5"/>
              </a:rPr>
              <a:t>https://simex.readthedocs.io/en/latest/</a:t>
            </a:r>
            <a:endParaRPr sz="1600"/>
          </a:p>
          <a:p>
            <a:pPr indent="-330200" lvl="0" marL="457200" rtl="0" algn="l">
              <a:spcBef>
                <a:spcPts val="0"/>
              </a:spcBef>
              <a:spcAft>
                <a:spcPts val="0"/>
              </a:spcAft>
              <a:buSzPts val="1600"/>
              <a:buChar char="•"/>
            </a:pPr>
            <a:r>
              <a:rPr lang="en-GB" sz="1600"/>
              <a:t>SimEx Jupyter-notebooks: </a:t>
            </a:r>
            <a:r>
              <a:rPr lang="en-GB" sz="1600" u="sng">
                <a:solidFill>
                  <a:schemeClr val="hlink"/>
                </a:solidFill>
                <a:hlinkClick r:id="rId6"/>
              </a:rPr>
              <a:t>https://github.com/PaNOSC-ViNYL/SimEx-notebooks</a:t>
            </a:r>
            <a:endParaRPr sz="1600"/>
          </a:p>
          <a:p>
            <a:pPr indent="-330200" lvl="0" marL="457200" rtl="0" algn="l">
              <a:spcBef>
                <a:spcPts val="0"/>
              </a:spcBef>
              <a:spcAft>
                <a:spcPts val="0"/>
              </a:spcAft>
              <a:buSzPts val="1600"/>
              <a:buChar char="•"/>
            </a:pPr>
            <a:r>
              <a:rPr lang="en-GB" sz="1600"/>
              <a:t>openPMD: </a:t>
            </a:r>
            <a:r>
              <a:rPr lang="en-GB" sz="1600" u="sng">
                <a:solidFill>
                  <a:schemeClr val="hlink"/>
                </a:solidFill>
                <a:hlinkClick r:id="rId7"/>
              </a:rPr>
              <a:t>https://github.com/openPMD</a:t>
            </a:r>
            <a:endParaRPr sz="1600"/>
          </a:p>
          <a:p>
            <a:pPr indent="-330200" lvl="0" marL="457200" rtl="0" algn="l">
              <a:spcBef>
                <a:spcPts val="0"/>
              </a:spcBef>
              <a:spcAft>
                <a:spcPts val="0"/>
              </a:spcAft>
              <a:buSzPts val="1600"/>
              <a:buChar char="•"/>
            </a:pPr>
            <a:r>
              <a:rPr lang="en-GB" sz="1600"/>
              <a:t>NeXus: </a:t>
            </a:r>
            <a:r>
              <a:rPr lang="en-GB" sz="1600" u="sng">
                <a:solidFill>
                  <a:schemeClr val="hlink"/>
                </a:solidFill>
                <a:hlinkClick r:id="rId8"/>
              </a:rPr>
              <a:t>https://www.nexusformat.org/</a:t>
            </a:r>
            <a:endParaRPr sz="1600"/>
          </a:p>
          <a:p>
            <a:pPr indent="-330200" lvl="0" marL="457200" rtl="0" algn="l">
              <a:spcBef>
                <a:spcPts val="0"/>
              </a:spcBef>
              <a:spcAft>
                <a:spcPts val="0"/>
              </a:spcAft>
              <a:buSzPts val="1600"/>
              <a:buChar char="•"/>
            </a:pPr>
            <a:r>
              <a:rPr lang="en-GB" sz="1600"/>
              <a:t>PANOSC-ViNYL : </a:t>
            </a:r>
            <a:r>
              <a:rPr lang="en-GB" sz="1600" u="sng">
                <a:solidFill>
                  <a:schemeClr val="hlink"/>
                </a:solidFill>
                <a:hlinkClick r:id="rId9"/>
              </a:rPr>
              <a:t>https://github.com/PaNOSC-ViNYL/ViNYL-project</a:t>
            </a:r>
            <a:endParaRPr sz="1600"/>
          </a:p>
          <a:p>
            <a:pPr indent="0" lvl="0" marL="0" rtl="0" algn="l">
              <a:spcBef>
                <a:spcPts val="1800"/>
              </a:spcBef>
              <a:spcAft>
                <a:spcPts val="0"/>
              </a:spcAft>
              <a:buNone/>
            </a:pPr>
            <a:r>
              <a:rPr lang="en-GB"/>
              <a:t>References</a:t>
            </a:r>
            <a:endParaRPr/>
          </a:p>
          <a:p>
            <a:pPr indent="-330200" lvl="0" marL="457200" rtl="0" algn="l">
              <a:spcBef>
                <a:spcPts val="0"/>
              </a:spcBef>
              <a:spcAft>
                <a:spcPts val="0"/>
              </a:spcAft>
              <a:buSzPts val="1600"/>
              <a:buChar char="•"/>
            </a:pPr>
            <a:r>
              <a:rPr lang="en-GB" sz="1600"/>
              <a:t>C. H. </a:t>
            </a:r>
            <a:r>
              <a:rPr lang="en-GB" sz="1600"/>
              <a:t>Yoon et al., Scientific Reports 6 24791 (2016)</a:t>
            </a:r>
            <a:endParaRPr sz="1600"/>
          </a:p>
          <a:p>
            <a:pPr indent="-330200" lvl="0" marL="457200" rtl="0" algn="l">
              <a:spcBef>
                <a:spcPts val="0"/>
              </a:spcBef>
              <a:spcAft>
                <a:spcPts val="0"/>
              </a:spcAft>
              <a:buSzPts val="1600"/>
              <a:buChar char="•"/>
            </a:pPr>
            <a:r>
              <a:rPr lang="en-GB" sz="1600"/>
              <a:t>C. Fortmann-Grote et al., IUCrJ 4, 560–568 (2017)</a:t>
            </a:r>
            <a:endParaRPr sz="1600"/>
          </a:p>
          <a:p>
            <a:pPr indent="-330200" lvl="0" marL="457200" rtl="0" algn="l">
              <a:spcBef>
                <a:spcPts val="0"/>
              </a:spcBef>
              <a:spcAft>
                <a:spcPts val="0"/>
              </a:spcAft>
              <a:buSzPts val="1600"/>
              <a:buChar char="•"/>
            </a:pPr>
            <a:r>
              <a:rPr lang="en-GB" sz="1600"/>
              <a:t>C. Fortmann-Grote et al., in Advances in Computational Methods for X-Ray Optics IV vol. 10388 103880M. doi: 10.1117/12.2275274</a:t>
            </a:r>
            <a:endParaRPr sz="1600"/>
          </a:p>
          <a:p>
            <a:pPr indent="-330200" lvl="0" marL="457200" rtl="0" algn="l">
              <a:spcBef>
                <a:spcPts val="0"/>
              </a:spcBef>
              <a:spcAft>
                <a:spcPts val="0"/>
              </a:spcAft>
              <a:buSzPts val="1600"/>
              <a:buChar char="•"/>
            </a:pPr>
            <a:r>
              <a:rPr lang="en-GB" sz="1600"/>
              <a:t>J. C. E et al., in Advances in Computational Methods for X-Ray Optics V (eds. Sawhney, K. &amp; Chubar, O.) 33 (SPIE, 2020). doi:10.1117/12.2570378</a:t>
            </a:r>
            <a:endParaRPr sz="1600"/>
          </a:p>
          <a:p>
            <a:pPr indent="-330200" lvl="0" marL="457200" rtl="0" algn="l">
              <a:spcBef>
                <a:spcPts val="0"/>
              </a:spcBef>
              <a:spcAft>
                <a:spcPts val="0"/>
              </a:spcAft>
              <a:buSzPts val="1600"/>
              <a:buChar char="•"/>
            </a:pPr>
            <a:r>
              <a:rPr lang="en-GB" sz="1600"/>
              <a:t>J. C. E et al., in preparatio</a:t>
            </a:r>
            <a:r>
              <a:rPr lang="en-GB" sz="1600"/>
              <a:t>n</a:t>
            </a:r>
            <a:endParaRPr sz="1600"/>
          </a:p>
        </p:txBody>
      </p:sp>
      <p:sp>
        <p:nvSpPr>
          <p:cNvPr id="503" name="Google Shape;503;p35"/>
          <p:cNvSpPr txBox="1"/>
          <p:nvPr/>
        </p:nvSpPr>
        <p:spPr>
          <a:xfrm>
            <a:off x="7156525" y="16430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600">
                <a:solidFill>
                  <a:srgbClr val="B45F06"/>
                </a:solidFill>
              </a:rPr>
              <a:t>juncheng.e@xfel.eu</a:t>
            </a:r>
            <a:endParaRPr b="1" i="1" sz="1600">
              <a:solidFill>
                <a:srgbClr val="B45F0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611189" y="712232"/>
            <a:ext cx="10956900" cy="780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2200"/>
              <a:buFont typeface="Arial"/>
              <a:buNone/>
            </a:pPr>
            <a:r>
              <a:rPr lang="en-GB"/>
              <a:t>What makes a successful experiment?</a:t>
            </a:r>
            <a:endParaRPr/>
          </a:p>
        </p:txBody>
      </p:sp>
      <p:sp>
        <p:nvSpPr>
          <p:cNvPr id="71" name="Google Shape;71;p14"/>
          <p:cNvSpPr/>
          <p:nvPr/>
        </p:nvSpPr>
        <p:spPr>
          <a:xfrm>
            <a:off x="407750" y="20577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None/>
            </a:pPr>
            <a:r>
              <a:rPr b="1" i="0" lang="en-GB" sz="1300" u="none" cap="none" strike="noStrike">
                <a:solidFill>
                  <a:srgbClr val="000000"/>
                </a:solidFill>
                <a:latin typeface="Arial"/>
                <a:ea typeface="Arial"/>
                <a:cs typeface="Arial"/>
                <a:sym typeface="Arial"/>
              </a:rPr>
              <a:t>Photon source</a:t>
            </a:r>
            <a:endParaRPr b="0" i="0" sz="1300" u="none" cap="none" strike="noStrike">
              <a:latin typeface="Arial"/>
              <a:ea typeface="Arial"/>
              <a:cs typeface="Arial"/>
              <a:sym typeface="Arial"/>
            </a:endParaRPr>
          </a:p>
        </p:txBody>
      </p:sp>
      <p:sp>
        <p:nvSpPr>
          <p:cNvPr id="72" name="Google Shape;72;p14"/>
          <p:cNvSpPr/>
          <p:nvPr/>
        </p:nvSpPr>
        <p:spPr>
          <a:xfrm>
            <a:off x="2226050"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a:blip r:embed="rId3">
            <a:alphaModFix/>
          </a:blip>
          <a:stretch>
            <a:fillRect/>
          </a:stretch>
        </p:blipFill>
        <p:spPr>
          <a:xfrm>
            <a:off x="2996388" y="1616650"/>
            <a:ext cx="1172948" cy="1175800"/>
          </a:xfrm>
          <a:prstGeom prst="rect">
            <a:avLst/>
          </a:prstGeom>
          <a:noFill/>
          <a:ln>
            <a:noFill/>
          </a:ln>
        </p:spPr>
      </p:pic>
      <p:pic>
        <p:nvPicPr>
          <p:cNvPr id="74" name="Google Shape;74;p14"/>
          <p:cNvPicPr preferRelativeResize="0"/>
          <p:nvPr/>
        </p:nvPicPr>
        <p:blipFill rotWithShape="1">
          <a:blip r:embed="rId4">
            <a:alphaModFix/>
          </a:blip>
          <a:srcRect b="52604" l="0" r="0" t="0"/>
          <a:stretch/>
        </p:blipFill>
        <p:spPr>
          <a:xfrm>
            <a:off x="2624550" y="2744825"/>
            <a:ext cx="1812275" cy="885349"/>
          </a:xfrm>
          <a:prstGeom prst="rect">
            <a:avLst/>
          </a:prstGeom>
          <a:noFill/>
          <a:ln>
            <a:noFill/>
          </a:ln>
        </p:spPr>
      </p:pic>
      <p:sp>
        <p:nvSpPr>
          <p:cNvPr id="75" name="Google Shape;75;p14"/>
          <p:cNvSpPr txBox="1"/>
          <p:nvPr/>
        </p:nvSpPr>
        <p:spPr>
          <a:xfrm>
            <a:off x="686875" y="4581863"/>
            <a:ext cx="9939900" cy="1725000"/>
          </a:xfrm>
          <a:prstGeom prst="rect">
            <a:avLst/>
          </a:prstGeom>
          <a:solidFill>
            <a:srgbClr val="FFFFFF"/>
          </a:solidFill>
          <a:ln>
            <a:noFill/>
          </a:ln>
        </p:spPr>
        <p:txBody>
          <a:bodyPr anchorCtr="0" anchor="t" bIns="91425" lIns="91425" spcFirstLastPara="1" rIns="91425" wrap="square" tIns="91425">
            <a:spAutoFit/>
          </a:bodyPr>
          <a:lstStyle/>
          <a:p>
            <a:pPr indent="-342900" lvl="0" marL="457200" rtl="0" algn="l">
              <a:lnSpc>
                <a:spcPct val="114000"/>
              </a:lnSpc>
              <a:spcBef>
                <a:spcPts val="1800"/>
              </a:spcBef>
              <a:spcAft>
                <a:spcPts val="0"/>
              </a:spcAft>
              <a:buClr>
                <a:schemeClr val="dk1"/>
              </a:buClr>
              <a:buSzPts val="1800"/>
              <a:buChar char="●"/>
            </a:pPr>
            <a:r>
              <a:rPr lang="en-GB" sz="1800">
                <a:solidFill>
                  <a:schemeClr val="dk1"/>
                </a:solidFill>
              </a:rPr>
              <a:t>How should the accelerator be configured to produce the “best” pulses?</a:t>
            </a:r>
            <a:endParaRPr sz="1800">
              <a:solidFill>
                <a:schemeClr val="dk1"/>
              </a:solidFill>
            </a:endParaRPr>
          </a:p>
          <a:p>
            <a:pPr indent="-342900" lvl="0" marL="457200" rtl="0" algn="l">
              <a:lnSpc>
                <a:spcPct val="114000"/>
              </a:lnSpc>
              <a:spcBef>
                <a:spcPts val="0"/>
              </a:spcBef>
              <a:spcAft>
                <a:spcPts val="0"/>
              </a:spcAft>
              <a:buClr>
                <a:schemeClr val="dk1"/>
              </a:buClr>
              <a:buSzPts val="1800"/>
              <a:buChar char="●"/>
            </a:pPr>
            <a:r>
              <a:rPr lang="en-GB" sz="1800">
                <a:solidFill>
                  <a:schemeClr val="dk1"/>
                </a:solidFill>
              </a:rPr>
              <a:t>How do FEL components and configurations degrade, or enhance, experimental results?</a:t>
            </a:r>
            <a:endParaRPr sz="1800">
              <a:solidFill>
                <a:schemeClr val="dk1"/>
              </a:solidFill>
            </a:endParaRPr>
          </a:p>
          <a:p>
            <a:pPr indent="-342900" lvl="1" marL="914400" rtl="0" algn="l">
              <a:lnSpc>
                <a:spcPct val="114000"/>
              </a:lnSpc>
              <a:spcBef>
                <a:spcPts val="0"/>
              </a:spcBef>
              <a:spcAft>
                <a:spcPts val="0"/>
              </a:spcAft>
              <a:buClr>
                <a:schemeClr val="dk1"/>
              </a:buClr>
              <a:buSzPts val="1800"/>
              <a:buChar char="○"/>
            </a:pPr>
            <a:r>
              <a:rPr lang="en-GB" sz="1800">
                <a:solidFill>
                  <a:schemeClr val="dk1"/>
                </a:solidFill>
              </a:rPr>
              <a:t>e.g. Heat load influence on asymmetric crystal optics</a:t>
            </a:r>
            <a:endParaRPr sz="1800">
              <a:solidFill>
                <a:schemeClr val="dk1"/>
              </a:solidFill>
            </a:endParaRPr>
          </a:p>
          <a:p>
            <a:pPr indent="-342900" lvl="0" marL="457200" rtl="0" algn="l">
              <a:lnSpc>
                <a:spcPct val="114000"/>
              </a:lnSpc>
              <a:spcBef>
                <a:spcPts val="0"/>
              </a:spcBef>
              <a:spcAft>
                <a:spcPts val="0"/>
              </a:spcAft>
              <a:buClr>
                <a:schemeClr val="dk1"/>
              </a:buClr>
              <a:buSzPts val="1800"/>
              <a:buChar char="●"/>
            </a:pPr>
            <a:r>
              <a:rPr lang="en-GB" sz="1800">
                <a:solidFill>
                  <a:schemeClr val="dk1"/>
                </a:solidFill>
              </a:rPr>
              <a:t>How do real pulses (e.g. SASE pulses with fluctuations), instead of idealised pulses, propagating through the instrument interact with the optics? </a:t>
            </a:r>
            <a:endParaRPr sz="1800">
              <a:solidFill>
                <a:schemeClr val="dk1"/>
              </a:solidFill>
            </a:endParaRPr>
          </a:p>
        </p:txBody>
      </p:sp>
      <p:sp>
        <p:nvSpPr>
          <p:cNvPr id="76" name="Google Shape;76;p14"/>
          <p:cNvSpPr/>
          <p:nvPr/>
        </p:nvSpPr>
        <p:spPr>
          <a:xfrm>
            <a:off x="4987725" y="20577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None/>
            </a:pPr>
            <a:r>
              <a:rPr b="1" i="0" lang="en-GB" sz="1300" u="none" cap="none" strike="noStrike">
                <a:solidFill>
                  <a:srgbClr val="000000"/>
                </a:solidFill>
                <a:latin typeface="Arial"/>
                <a:ea typeface="Arial"/>
                <a:cs typeface="Arial"/>
                <a:sym typeface="Arial"/>
              </a:rPr>
              <a:t>Photon </a:t>
            </a:r>
            <a:r>
              <a:rPr b="1" lang="en-GB" sz="1300"/>
              <a:t>propagation</a:t>
            </a:r>
            <a:endParaRPr b="0" i="0" sz="1300" u="none" cap="none" strike="noStrike">
              <a:latin typeface="Arial"/>
              <a:ea typeface="Arial"/>
              <a:cs typeface="Arial"/>
              <a:sym typeface="Arial"/>
            </a:endParaRPr>
          </a:p>
        </p:txBody>
      </p:sp>
      <p:pic>
        <p:nvPicPr>
          <p:cNvPr id="77" name="Google Shape;77;p14"/>
          <p:cNvPicPr preferRelativeResize="0"/>
          <p:nvPr/>
        </p:nvPicPr>
        <p:blipFill>
          <a:blip r:embed="rId5">
            <a:alphaModFix/>
          </a:blip>
          <a:stretch>
            <a:fillRect/>
          </a:stretch>
        </p:blipFill>
        <p:spPr>
          <a:xfrm>
            <a:off x="7547000" y="1885300"/>
            <a:ext cx="1326425" cy="1175807"/>
          </a:xfrm>
          <a:prstGeom prst="rect">
            <a:avLst/>
          </a:prstGeom>
          <a:noFill/>
          <a:ln>
            <a:noFill/>
          </a:ln>
        </p:spPr>
      </p:pic>
      <p:sp>
        <p:nvSpPr>
          <p:cNvPr id="78" name="Google Shape;78;p14"/>
          <p:cNvSpPr/>
          <p:nvPr/>
        </p:nvSpPr>
        <p:spPr>
          <a:xfrm>
            <a:off x="4192675"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6757975"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4"/>
          <p:cNvPicPr preferRelativeResize="0"/>
          <p:nvPr/>
        </p:nvPicPr>
        <p:blipFill>
          <a:blip r:embed="rId6">
            <a:alphaModFix/>
          </a:blip>
          <a:stretch>
            <a:fillRect/>
          </a:stretch>
        </p:blipFill>
        <p:spPr>
          <a:xfrm>
            <a:off x="4614876" y="3137300"/>
            <a:ext cx="4462100" cy="1121800"/>
          </a:xfrm>
          <a:prstGeom prst="rect">
            <a:avLst/>
          </a:prstGeom>
          <a:noFill/>
          <a:ln>
            <a:noFill/>
          </a:ln>
        </p:spPr>
      </p:pic>
      <p:sp>
        <p:nvSpPr>
          <p:cNvPr id="81" name="Google Shape;81;p14"/>
          <p:cNvSpPr txBox="1"/>
          <p:nvPr/>
        </p:nvSpPr>
        <p:spPr>
          <a:xfrm>
            <a:off x="7901050" y="6314025"/>
            <a:ext cx="4226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Mills, G., Bean, R. &amp; Mancuso, A. P. Applied Sciences 10, 3642 (2020).</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611189" y="712232"/>
            <a:ext cx="10956900" cy="780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2200"/>
              <a:buFont typeface="Arial"/>
              <a:buNone/>
            </a:pPr>
            <a:r>
              <a:rPr lang="en-GB"/>
              <a:t>What makes a successful experiment?</a:t>
            </a:r>
            <a:endParaRPr/>
          </a:p>
        </p:txBody>
      </p:sp>
      <p:sp>
        <p:nvSpPr>
          <p:cNvPr id="87" name="Google Shape;87;p15"/>
          <p:cNvSpPr/>
          <p:nvPr/>
        </p:nvSpPr>
        <p:spPr>
          <a:xfrm>
            <a:off x="407750" y="20577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None/>
            </a:pPr>
            <a:r>
              <a:rPr b="1" i="0" lang="en-GB" sz="1300" u="none" cap="none" strike="noStrike">
                <a:solidFill>
                  <a:srgbClr val="000000"/>
                </a:solidFill>
                <a:latin typeface="Arial"/>
                <a:ea typeface="Arial"/>
                <a:cs typeface="Arial"/>
                <a:sym typeface="Arial"/>
              </a:rPr>
              <a:t>Photon source</a:t>
            </a:r>
            <a:endParaRPr b="0" i="0" sz="1300" u="none" cap="none" strike="noStrike">
              <a:latin typeface="Arial"/>
              <a:ea typeface="Arial"/>
              <a:cs typeface="Arial"/>
              <a:sym typeface="Arial"/>
            </a:endParaRPr>
          </a:p>
        </p:txBody>
      </p:sp>
      <p:sp>
        <p:nvSpPr>
          <p:cNvPr id="88" name="Google Shape;88;p15"/>
          <p:cNvSpPr/>
          <p:nvPr/>
        </p:nvSpPr>
        <p:spPr>
          <a:xfrm>
            <a:off x="2226050"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5"/>
          <p:cNvPicPr preferRelativeResize="0"/>
          <p:nvPr/>
        </p:nvPicPr>
        <p:blipFill>
          <a:blip r:embed="rId3">
            <a:alphaModFix/>
          </a:blip>
          <a:stretch>
            <a:fillRect/>
          </a:stretch>
        </p:blipFill>
        <p:spPr>
          <a:xfrm>
            <a:off x="2996388" y="1616650"/>
            <a:ext cx="1172948" cy="1175800"/>
          </a:xfrm>
          <a:prstGeom prst="rect">
            <a:avLst/>
          </a:prstGeom>
          <a:noFill/>
          <a:ln>
            <a:noFill/>
          </a:ln>
        </p:spPr>
      </p:pic>
      <p:sp>
        <p:nvSpPr>
          <p:cNvPr id="90" name="Google Shape;90;p15"/>
          <p:cNvSpPr/>
          <p:nvPr/>
        </p:nvSpPr>
        <p:spPr>
          <a:xfrm>
            <a:off x="4987725" y="20577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None/>
            </a:pPr>
            <a:r>
              <a:rPr b="1" i="0" lang="en-GB" sz="1300" u="none" cap="none" strike="noStrike">
                <a:solidFill>
                  <a:srgbClr val="000000"/>
                </a:solidFill>
                <a:latin typeface="Arial"/>
                <a:ea typeface="Arial"/>
                <a:cs typeface="Arial"/>
                <a:sym typeface="Arial"/>
              </a:rPr>
              <a:t>Photon </a:t>
            </a:r>
            <a:r>
              <a:rPr b="1" lang="en-GB" sz="1300"/>
              <a:t>propagation</a:t>
            </a:r>
            <a:endParaRPr b="0" i="0" sz="1300" u="none" cap="none" strike="noStrike">
              <a:latin typeface="Arial"/>
              <a:ea typeface="Arial"/>
              <a:cs typeface="Arial"/>
              <a:sym typeface="Arial"/>
            </a:endParaRPr>
          </a:p>
        </p:txBody>
      </p:sp>
      <p:pic>
        <p:nvPicPr>
          <p:cNvPr id="91" name="Google Shape;91;p15"/>
          <p:cNvPicPr preferRelativeResize="0"/>
          <p:nvPr/>
        </p:nvPicPr>
        <p:blipFill>
          <a:blip r:embed="rId4">
            <a:alphaModFix/>
          </a:blip>
          <a:stretch>
            <a:fillRect/>
          </a:stretch>
        </p:blipFill>
        <p:spPr>
          <a:xfrm>
            <a:off x="7547000" y="1885300"/>
            <a:ext cx="1326425" cy="1175807"/>
          </a:xfrm>
          <a:prstGeom prst="rect">
            <a:avLst/>
          </a:prstGeom>
          <a:noFill/>
          <a:ln>
            <a:noFill/>
          </a:ln>
        </p:spPr>
      </p:pic>
      <p:sp>
        <p:nvSpPr>
          <p:cNvPr id="92" name="Google Shape;92;p15"/>
          <p:cNvSpPr/>
          <p:nvPr/>
        </p:nvSpPr>
        <p:spPr>
          <a:xfrm>
            <a:off x="9662438" y="20112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Photon-Matter interaction</a:t>
            </a:r>
            <a:endParaRPr b="1" sz="1300"/>
          </a:p>
        </p:txBody>
      </p:sp>
      <p:sp>
        <p:nvSpPr>
          <p:cNvPr id="93" name="Google Shape;93;p15"/>
          <p:cNvSpPr/>
          <p:nvPr/>
        </p:nvSpPr>
        <p:spPr>
          <a:xfrm>
            <a:off x="4192675"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6757975"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8877000"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rot="5400000">
            <a:off x="10160000" y="32125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5"/>
          <p:cNvPicPr preferRelativeResize="0"/>
          <p:nvPr/>
        </p:nvPicPr>
        <p:blipFill>
          <a:blip r:embed="rId5">
            <a:alphaModFix/>
          </a:blip>
          <a:stretch>
            <a:fillRect/>
          </a:stretch>
        </p:blipFill>
        <p:spPr>
          <a:xfrm rot="5400000">
            <a:off x="9362803" y="4360250"/>
            <a:ext cx="2436648" cy="1175800"/>
          </a:xfrm>
          <a:prstGeom prst="rect">
            <a:avLst/>
          </a:prstGeom>
          <a:noFill/>
          <a:ln>
            <a:noFill/>
          </a:ln>
        </p:spPr>
      </p:pic>
      <p:sp>
        <p:nvSpPr>
          <p:cNvPr id="98" name="Google Shape;98;p15"/>
          <p:cNvSpPr/>
          <p:nvPr/>
        </p:nvSpPr>
        <p:spPr>
          <a:xfrm rot="10800000">
            <a:off x="9198600" y="426422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7456488" y="3898375"/>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Signal generation</a:t>
            </a:r>
            <a:endParaRPr b="1" sz="1300"/>
          </a:p>
        </p:txBody>
      </p:sp>
      <p:sp>
        <p:nvSpPr>
          <p:cNvPr id="100" name="Google Shape;100;p15"/>
          <p:cNvSpPr/>
          <p:nvPr/>
        </p:nvSpPr>
        <p:spPr>
          <a:xfrm rot="10800000">
            <a:off x="6709500" y="426422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 name="Google Shape;101;p15"/>
          <p:cNvPicPr preferRelativeResize="0"/>
          <p:nvPr/>
        </p:nvPicPr>
        <p:blipFill rotWithShape="1">
          <a:blip r:embed="rId6">
            <a:alphaModFix/>
          </a:blip>
          <a:srcRect b="52604" l="0" r="0" t="0"/>
          <a:stretch/>
        </p:blipFill>
        <p:spPr>
          <a:xfrm>
            <a:off x="2624550" y="2744825"/>
            <a:ext cx="1812275" cy="885349"/>
          </a:xfrm>
          <a:prstGeom prst="rect">
            <a:avLst/>
          </a:prstGeom>
          <a:noFill/>
          <a:ln>
            <a:noFill/>
          </a:ln>
        </p:spPr>
      </p:pic>
      <p:sp>
        <p:nvSpPr>
          <p:cNvPr id="102" name="Google Shape;102;p15"/>
          <p:cNvSpPr txBox="1"/>
          <p:nvPr/>
        </p:nvSpPr>
        <p:spPr>
          <a:xfrm>
            <a:off x="5959625" y="6214100"/>
            <a:ext cx="560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Neutze, R., Wouts, R., van der Spoel, D., Weckert, E. &amp; Hajdu, Nature 406, 752–757 (2000).</a:t>
            </a:r>
            <a:endParaRPr sz="1000"/>
          </a:p>
          <a:p>
            <a:pPr indent="0" lvl="0" marL="0" rtl="0" algn="l">
              <a:spcBef>
                <a:spcPts val="0"/>
              </a:spcBef>
              <a:spcAft>
                <a:spcPts val="0"/>
              </a:spcAft>
              <a:buNone/>
            </a:pPr>
            <a:r>
              <a:rPr lang="en-GB" sz="1000"/>
              <a:t>Yoon, C. H. et al. Scientific Reports 6, 24791 (2016).</a:t>
            </a:r>
            <a:endParaRPr sz="1000"/>
          </a:p>
          <a:p>
            <a:pPr indent="0" lvl="0" marL="0" rtl="0" algn="l">
              <a:spcBef>
                <a:spcPts val="0"/>
              </a:spcBef>
              <a:spcAft>
                <a:spcPts val="0"/>
              </a:spcAft>
              <a:buNone/>
            </a:pPr>
            <a:r>
              <a:rPr lang="en-GB" sz="1000"/>
              <a:t>Fortmann-Grote, C. et al. IUCrJ 4, 560–568 (2017).</a:t>
            </a:r>
            <a:endParaRPr sz="1000"/>
          </a:p>
        </p:txBody>
      </p:sp>
      <p:sp>
        <p:nvSpPr>
          <p:cNvPr id="103" name="Google Shape;103;p15"/>
          <p:cNvSpPr txBox="1"/>
          <p:nvPr/>
        </p:nvSpPr>
        <p:spPr>
          <a:xfrm>
            <a:off x="4837500" y="5137838"/>
            <a:ext cx="5108100" cy="1093500"/>
          </a:xfrm>
          <a:prstGeom prst="rect">
            <a:avLst/>
          </a:prstGeom>
          <a:noFill/>
          <a:ln>
            <a:noFill/>
          </a:ln>
        </p:spPr>
        <p:txBody>
          <a:bodyPr anchorCtr="0" anchor="t" bIns="91425" lIns="91425" spcFirstLastPara="1" rIns="91425" wrap="square" tIns="91425">
            <a:spAutoFit/>
          </a:bodyPr>
          <a:lstStyle/>
          <a:p>
            <a:pPr indent="-342900" lvl="0" marL="457200" rtl="0" algn="l">
              <a:lnSpc>
                <a:spcPct val="114000"/>
              </a:lnSpc>
              <a:spcBef>
                <a:spcPts val="1800"/>
              </a:spcBef>
              <a:spcAft>
                <a:spcPts val="0"/>
              </a:spcAft>
              <a:buClr>
                <a:schemeClr val="dk1"/>
              </a:buClr>
              <a:buSzPts val="1800"/>
              <a:buChar char="●"/>
            </a:pPr>
            <a:r>
              <a:rPr lang="en-GB" sz="1800">
                <a:solidFill>
                  <a:schemeClr val="dk1"/>
                </a:solidFill>
              </a:rPr>
              <a:t>What will happen during the interaction?</a:t>
            </a:r>
            <a:endParaRPr sz="1800">
              <a:solidFill>
                <a:schemeClr val="dk1"/>
              </a:solidFill>
            </a:endParaRPr>
          </a:p>
          <a:p>
            <a:pPr indent="-342900" lvl="0" marL="457200" rtl="0" algn="l">
              <a:lnSpc>
                <a:spcPct val="114000"/>
              </a:lnSpc>
              <a:spcBef>
                <a:spcPts val="0"/>
              </a:spcBef>
              <a:spcAft>
                <a:spcPts val="0"/>
              </a:spcAft>
              <a:buClr>
                <a:schemeClr val="dk1"/>
              </a:buClr>
              <a:buSzPts val="1800"/>
              <a:buChar char="●"/>
            </a:pPr>
            <a:r>
              <a:rPr lang="en-GB" sz="1800">
                <a:solidFill>
                  <a:schemeClr val="dk1"/>
                </a:solidFill>
              </a:rPr>
              <a:t>Does that influence what can be measured on the detector? </a:t>
            </a:r>
            <a:endParaRPr sz="1800">
              <a:solidFill>
                <a:schemeClr val="dk1"/>
              </a:solidFill>
            </a:endParaRPr>
          </a:p>
        </p:txBody>
      </p:sp>
      <p:grpSp>
        <p:nvGrpSpPr>
          <p:cNvPr id="104" name="Google Shape;104;p15"/>
          <p:cNvGrpSpPr/>
          <p:nvPr/>
        </p:nvGrpSpPr>
        <p:grpSpPr>
          <a:xfrm>
            <a:off x="4863238" y="3292750"/>
            <a:ext cx="1819900" cy="1764238"/>
            <a:chOff x="4863238" y="3292750"/>
            <a:chExt cx="1819900" cy="1764238"/>
          </a:xfrm>
        </p:grpSpPr>
        <p:pic>
          <p:nvPicPr>
            <p:cNvPr id="105" name="Google Shape;105;p15"/>
            <p:cNvPicPr preferRelativeResize="0"/>
            <p:nvPr/>
          </p:nvPicPr>
          <p:blipFill>
            <a:blip r:embed="rId7">
              <a:alphaModFix/>
            </a:blip>
            <a:stretch>
              <a:fillRect/>
            </a:stretch>
          </p:blipFill>
          <p:spPr>
            <a:xfrm>
              <a:off x="4863238" y="3292750"/>
              <a:ext cx="1419861" cy="1457850"/>
            </a:xfrm>
            <a:prstGeom prst="rect">
              <a:avLst/>
            </a:prstGeom>
            <a:noFill/>
            <a:ln>
              <a:noFill/>
            </a:ln>
          </p:spPr>
        </p:pic>
        <p:pic>
          <p:nvPicPr>
            <p:cNvPr id="106" name="Google Shape;106;p15"/>
            <p:cNvPicPr preferRelativeResize="0"/>
            <p:nvPr/>
          </p:nvPicPr>
          <p:blipFill>
            <a:blip r:embed="rId8">
              <a:alphaModFix/>
            </a:blip>
            <a:stretch>
              <a:fillRect/>
            </a:stretch>
          </p:blipFill>
          <p:spPr>
            <a:xfrm>
              <a:off x="5154663" y="3411200"/>
              <a:ext cx="1326425" cy="1339412"/>
            </a:xfrm>
            <a:prstGeom prst="rect">
              <a:avLst/>
            </a:prstGeom>
            <a:noFill/>
            <a:ln>
              <a:noFill/>
            </a:ln>
          </p:spPr>
        </p:pic>
        <p:pic>
          <p:nvPicPr>
            <p:cNvPr id="107" name="Google Shape;107;p15"/>
            <p:cNvPicPr preferRelativeResize="0"/>
            <p:nvPr/>
          </p:nvPicPr>
          <p:blipFill>
            <a:blip r:embed="rId9">
              <a:alphaModFix/>
            </a:blip>
            <a:stretch>
              <a:fillRect/>
            </a:stretch>
          </p:blipFill>
          <p:spPr>
            <a:xfrm>
              <a:off x="5210188" y="3546563"/>
              <a:ext cx="1472950" cy="1510425"/>
            </a:xfrm>
            <a:prstGeom prst="rect">
              <a:avLst/>
            </a:prstGeom>
            <a:noFill/>
            <a:ln>
              <a:noFill/>
            </a:ln>
          </p:spPr>
        </p:pic>
      </p:grpSp>
      <p:pic>
        <p:nvPicPr>
          <p:cNvPr id="108" name="Google Shape;108;p15"/>
          <p:cNvPicPr preferRelativeResize="0"/>
          <p:nvPr/>
        </p:nvPicPr>
        <p:blipFill rotWithShape="1">
          <a:blip r:embed="rId10">
            <a:alphaModFix/>
          </a:blip>
          <a:srcRect b="0" l="0" r="49939" t="0"/>
          <a:stretch/>
        </p:blipFill>
        <p:spPr>
          <a:xfrm>
            <a:off x="9988663" y="576950"/>
            <a:ext cx="1089666" cy="1225450"/>
          </a:xfrm>
          <a:prstGeom prst="rect">
            <a:avLst/>
          </a:prstGeom>
          <a:noFill/>
          <a:ln>
            <a:noFill/>
          </a:ln>
        </p:spPr>
      </p:pic>
      <p:sp>
        <p:nvSpPr>
          <p:cNvPr id="109" name="Google Shape;109;p15"/>
          <p:cNvSpPr/>
          <p:nvPr/>
        </p:nvSpPr>
        <p:spPr>
          <a:xfrm rot="5400000">
            <a:off x="10439750" y="1800000"/>
            <a:ext cx="1875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611189" y="712232"/>
            <a:ext cx="10956900" cy="780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2200"/>
              <a:buFont typeface="Arial"/>
              <a:buNone/>
            </a:pPr>
            <a:r>
              <a:rPr lang="en-GB"/>
              <a:t>What makes a successful experiment?</a:t>
            </a:r>
            <a:endParaRPr/>
          </a:p>
        </p:txBody>
      </p:sp>
      <p:sp>
        <p:nvSpPr>
          <p:cNvPr id="115" name="Google Shape;115;p16"/>
          <p:cNvSpPr/>
          <p:nvPr/>
        </p:nvSpPr>
        <p:spPr>
          <a:xfrm>
            <a:off x="407750" y="20577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None/>
            </a:pPr>
            <a:r>
              <a:rPr b="1" i="0" lang="en-GB" sz="1300" u="none" cap="none" strike="noStrike">
                <a:solidFill>
                  <a:srgbClr val="000000"/>
                </a:solidFill>
                <a:latin typeface="Arial"/>
                <a:ea typeface="Arial"/>
                <a:cs typeface="Arial"/>
                <a:sym typeface="Arial"/>
              </a:rPr>
              <a:t>Photon source</a:t>
            </a:r>
            <a:endParaRPr b="0" i="0" sz="1300" u="none" cap="none" strike="noStrike">
              <a:latin typeface="Arial"/>
              <a:ea typeface="Arial"/>
              <a:cs typeface="Arial"/>
              <a:sym typeface="Arial"/>
            </a:endParaRPr>
          </a:p>
        </p:txBody>
      </p:sp>
      <p:sp>
        <p:nvSpPr>
          <p:cNvPr id="116" name="Google Shape;116;p16"/>
          <p:cNvSpPr/>
          <p:nvPr/>
        </p:nvSpPr>
        <p:spPr>
          <a:xfrm>
            <a:off x="2226050"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6"/>
          <p:cNvPicPr preferRelativeResize="0"/>
          <p:nvPr/>
        </p:nvPicPr>
        <p:blipFill>
          <a:blip r:embed="rId3">
            <a:alphaModFix/>
          </a:blip>
          <a:stretch>
            <a:fillRect/>
          </a:stretch>
        </p:blipFill>
        <p:spPr>
          <a:xfrm>
            <a:off x="2996388" y="1616650"/>
            <a:ext cx="1172948" cy="1175800"/>
          </a:xfrm>
          <a:prstGeom prst="rect">
            <a:avLst/>
          </a:prstGeom>
          <a:noFill/>
          <a:ln>
            <a:noFill/>
          </a:ln>
        </p:spPr>
      </p:pic>
      <p:sp>
        <p:nvSpPr>
          <p:cNvPr id="118" name="Google Shape;118;p16"/>
          <p:cNvSpPr/>
          <p:nvPr/>
        </p:nvSpPr>
        <p:spPr>
          <a:xfrm>
            <a:off x="4987725" y="20577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None/>
            </a:pPr>
            <a:r>
              <a:rPr b="1" i="0" lang="en-GB" sz="1300" u="none" cap="none" strike="noStrike">
                <a:solidFill>
                  <a:srgbClr val="000000"/>
                </a:solidFill>
                <a:latin typeface="Arial"/>
                <a:ea typeface="Arial"/>
                <a:cs typeface="Arial"/>
                <a:sym typeface="Arial"/>
              </a:rPr>
              <a:t>Photon </a:t>
            </a:r>
            <a:r>
              <a:rPr b="1" lang="en-GB" sz="1300"/>
              <a:t>propagation</a:t>
            </a:r>
            <a:endParaRPr b="0" i="0" sz="1300" u="none" cap="none" strike="noStrike">
              <a:latin typeface="Arial"/>
              <a:ea typeface="Arial"/>
              <a:cs typeface="Arial"/>
              <a:sym typeface="Arial"/>
            </a:endParaRPr>
          </a:p>
        </p:txBody>
      </p:sp>
      <p:pic>
        <p:nvPicPr>
          <p:cNvPr id="119" name="Google Shape;119;p16"/>
          <p:cNvPicPr preferRelativeResize="0"/>
          <p:nvPr/>
        </p:nvPicPr>
        <p:blipFill>
          <a:blip r:embed="rId4">
            <a:alphaModFix/>
          </a:blip>
          <a:stretch>
            <a:fillRect/>
          </a:stretch>
        </p:blipFill>
        <p:spPr>
          <a:xfrm>
            <a:off x="7547000" y="1885300"/>
            <a:ext cx="1326425" cy="1175807"/>
          </a:xfrm>
          <a:prstGeom prst="rect">
            <a:avLst/>
          </a:prstGeom>
          <a:noFill/>
          <a:ln>
            <a:noFill/>
          </a:ln>
        </p:spPr>
      </p:pic>
      <p:sp>
        <p:nvSpPr>
          <p:cNvPr id="120" name="Google Shape;120;p16"/>
          <p:cNvSpPr/>
          <p:nvPr/>
        </p:nvSpPr>
        <p:spPr>
          <a:xfrm>
            <a:off x="9662438" y="20112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Photon-Matter interaction</a:t>
            </a:r>
            <a:endParaRPr b="1" sz="1300"/>
          </a:p>
        </p:txBody>
      </p:sp>
      <p:sp>
        <p:nvSpPr>
          <p:cNvPr id="121" name="Google Shape;121;p16"/>
          <p:cNvSpPr/>
          <p:nvPr/>
        </p:nvSpPr>
        <p:spPr>
          <a:xfrm>
            <a:off x="4192675"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6757975"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8877000"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rot="5400000">
            <a:off x="10160000" y="32125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6"/>
          <p:cNvPicPr preferRelativeResize="0"/>
          <p:nvPr/>
        </p:nvPicPr>
        <p:blipFill>
          <a:blip r:embed="rId5">
            <a:alphaModFix/>
          </a:blip>
          <a:stretch>
            <a:fillRect/>
          </a:stretch>
        </p:blipFill>
        <p:spPr>
          <a:xfrm rot="5400000">
            <a:off x="9362803" y="4360250"/>
            <a:ext cx="2436648" cy="1175800"/>
          </a:xfrm>
          <a:prstGeom prst="rect">
            <a:avLst/>
          </a:prstGeom>
          <a:noFill/>
          <a:ln>
            <a:noFill/>
          </a:ln>
        </p:spPr>
      </p:pic>
      <p:sp>
        <p:nvSpPr>
          <p:cNvPr id="126" name="Google Shape;126;p16"/>
          <p:cNvSpPr/>
          <p:nvPr/>
        </p:nvSpPr>
        <p:spPr>
          <a:xfrm rot="10800000">
            <a:off x="9198600" y="426422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7456488" y="3898375"/>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Signal generation</a:t>
            </a:r>
            <a:endParaRPr b="1" sz="1300"/>
          </a:p>
        </p:txBody>
      </p:sp>
      <p:sp>
        <p:nvSpPr>
          <p:cNvPr id="128" name="Google Shape;128;p16"/>
          <p:cNvSpPr/>
          <p:nvPr/>
        </p:nvSpPr>
        <p:spPr>
          <a:xfrm rot="10800000">
            <a:off x="6709500" y="426422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 name="Google Shape;129;p16"/>
          <p:cNvPicPr preferRelativeResize="0"/>
          <p:nvPr/>
        </p:nvPicPr>
        <p:blipFill>
          <a:blip r:embed="rId6">
            <a:alphaModFix/>
          </a:blip>
          <a:stretch>
            <a:fillRect/>
          </a:stretch>
        </p:blipFill>
        <p:spPr>
          <a:xfrm>
            <a:off x="417225" y="3371825"/>
            <a:ext cx="1504275" cy="1729425"/>
          </a:xfrm>
          <a:prstGeom prst="rect">
            <a:avLst/>
          </a:prstGeom>
          <a:noFill/>
          <a:ln>
            <a:noFill/>
          </a:ln>
        </p:spPr>
      </p:pic>
      <p:sp>
        <p:nvSpPr>
          <p:cNvPr id="130" name="Google Shape;130;p16"/>
          <p:cNvSpPr/>
          <p:nvPr/>
        </p:nvSpPr>
        <p:spPr>
          <a:xfrm>
            <a:off x="2716113" y="38984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Detector response</a:t>
            </a:r>
            <a:endParaRPr b="1" sz="1300"/>
          </a:p>
        </p:txBody>
      </p:sp>
      <p:sp>
        <p:nvSpPr>
          <p:cNvPr id="131" name="Google Shape;131;p16"/>
          <p:cNvSpPr/>
          <p:nvPr/>
        </p:nvSpPr>
        <p:spPr>
          <a:xfrm rot="10800000">
            <a:off x="4458225" y="4264238"/>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rot="10800000">
            <a:off x="1921500" y="427662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rot="5400000">
            <a:off x="1090250" y="5153973"/>
            <a:ext cx="2535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345938" y="5398037"/>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Data analysis</a:t>
            </a:r>
            <a:endParaRPr b="1" sz="1300"/>
          </a:p>
        </p:txBody>
      </p:sp>
      <p:grpSp>
        <p:nvGrpSpPr>
          <p:cNvPr id="135" name="Google Shape;135;p16"/>
          <p:cNvGrpSpPr/>
          <p:nvPr/>
        </p:nvGrpSpPr>
        <p:grpSpPr>
          <a:xfrm>
            <a:off x="2942450" y="5116925"/>
            <a:ext cx="3055500" cy="1486200"/>
            <a:chOff x="3303450" y="5155075"/>
            <a:chExt cx="3055500" cy="1486200"/>
          </a:xfrm>
        </p:grpSpPr>
        <p:sp>
          <p:nvSpPr>
            <p:cNvPr id="136" name="Google Shape;136;p16"/>
            <p:cNvSpPr/>
            <p:nvPr/>
          </p:nvSpPr>
          <p:spPr>
            <a:xfrm>
              <a:off x="3303450" y="5155075"/>
              <a:ext cx="3055500" cy="14862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6"/>
            <p:cNvGrpSpPr/>
            <p:nvPr/>
          </p:nvGrpSpPr>
          <p:grpSpPr>
            <a:xfrm>
              <a:off x="3411838" y="5207866"/>
              <a:ext cx="2689126" cy="1304320"/>
              <a:chOff x="3411838" y="5207866"/>
              <a:chExt cx="2689126" cy="1304320"/>
            </a:xfrm>
          </p:grpSpPr>
          <p:pic>
            <p:nvPicPr>
              <p:cNvPr id="138" name="Google Shape;138;p16"/>
              <p:cNvPicPr preferRelativeResize="0"/>
              <p:nvPr/>
            </p:nvPicPr>
            <p:blipFill>
              <a:blip r:embed="rId7">
                <a:alphaModFix/>
              </a:blip>
              <a:stretch>
                <a:fillRect/>
              </a:stretch>
            </p:blipFill>
            <p:spPr>
              <a:xfrm>
                <a:off x="3411838" y="5207866"/>
                <a:ext cx="1279825" cy="1304320"/>
              </a:xfrm>
              <a:prstGeom prst="rect">
                <a:avLst/>
              </a:prstGeom>
              <a:noFill/>
              <a:ln>
                <a:noFill/>
              </a:ln>
            </p:spPr>
          </p:pic>
          <p:pic>
            <p:nvPicPr>
              <p:cNvPr id="139" name="Google Shape;139;p16"/>
              <p:cNvPicPr preferRelativeResize="0"/>
              <p:nvPr/>
            </p:nvPicPr>
            <p:blipFill>
              <a:blip r:embed="rId8">
                <a:alphaModFix/>
              </a:blip>
              <a:stretch>
                <a:fillRect/>
              </a:stretch>
            </p:blipFill>
            <p:spPr>
              <a:xfrm>
                <a:off x="4925163" y="5211686"/>
                <a:ext cx="1175801" cy="1296677"/>
              </a:xfrm>
              <a:prstGeom prst="rect">
                <a:avLst/>
              </a:prstGeom>
              <a:noFill/>
              <a:ln>
                <a:noFill/>
              </a:ln>
            </p:spPr>
          </p:pic>
        </p:grpSp>
      </p:grpSp>
      <p:sp>
        <p:nvSpPr>
          <p:cNvPr id="140" name="Google Shape;140;p16"/>
          <p:cNvSpPr/>
          <p:nvPr/>
        </p:nvSpPr>
        <p:spPr>
          <a:xfrm>
            <a:off x="2164250" y="576387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6"/>
          <p:cNvPicPr preferRelativeResize="0"/>
          <p:nvPr/>
        </p:nvPicPr>
        <p:blipFill rotWithShape="1">
          <a:blip r:embed="rId9">
            <a:alphaModFix/>
          </a:blip>
          <a:srcRect b="52604" l="0" r="0" t="0"/>
          <a:stretch/>
        </p:blipFill>
        <p:spPr>
          <a:xfrm>
            <a:off x="2624550" y="2744825"/>
            <a:ext cx="1812275" cy="885349"/>
          </a:xfrm>
          <a:prstGeom prst="rect">
            <a:avLst/>
          </a:prstGeom>
          <a:noFill/>
          <a:ln>
            <a:noFill/>
          </a:ln>
        </p:spPr>
      </p:pic>
      <p:sp>
        <p:nvSpPr>
          <p:cNvPr id="142" name="Google Shape;142;p16"/>
          <p:cNvSpPr txBox="1"/>
          <p:nvPr/>
        </p:nvSpPr>
        <p:spPr>
          <a:xfrm>
            <a:off x="6370050" y="6061700"/>
            <a:ext cx="560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Neutze, R., Wouts, R., van der Spoel, D., Weckert, E. &amp; Hajdu, Nature 406, 752–757 (2000).</a:t>
            </a:r>
            <a:endParaRPr sz="1000"/>
          </a:p>
          <a:p>
            <a:pPr indent="0" lvl="0" marL="0" rtl="0" algn="l">
              <a:spcBef>
                <a:spcPts val="0"/>
              </a:spcBef>
              <a:spcAft>
                <a:spcPts val="0"/>
              </a:spcAft>
              <a:buNone/>
            </a:pPr>
            <a:r>
              <a:rPr lang="en-GB" sz="1000"/>
              <a:t>Ekeberg, T. et al.  Physical review letters 114, 098102 (2015).</a:t>
            </a:r>
            <a:endParaRPr sz="1000"/>
          </a:p>
          <a:p>
            <a:pPr indent="0" lvl="0" marL="0" rtl="0" algn="l">
              <a:spcBef>
                <a:spcPts val="0"/>
              </a:spcBef>
              <a:spcAft>
                <a:spcPts val="0"/>
              </a:spcAft>
              <a:buNone/>
            </a:pPr>
            <a:r>
              <a:rPr lang="en-GB" sz="1000"/>
              <a:t>Yoon, C. H. et al. Scientific Reports 6, 24791 (2016).</a:t>
            </a:r>
            <a:endParaRPr sz="1000"/>
          </a:p>
          <a:p>
            <a:pPr indent="0" lvl="0" marL="0" rtl="0" algn="l">
              <a:spcBef>
                <a:spcPts val="0"/>
              </a:spcBef>
              <a:spcAft>
                <a:spcPts val="0"/>
              </a:spcAft>
              <a:buNone/>
            </a:pPr>
            <a:r>
              <a:rPr lang="en-GB" sz="1000"/>
              <a:t>Fortmann-Grote, C. et al. IUCrJ 4, 560–568 (2017).</a:t>
            </a:r>
            <a:endParaRPr sz="1000"/>
          </a:p>
        </p:txBody>
      </p:sp>
      <p:grpSp>
        <p:nvGrpSpPr>
          <p:cNvPr id="143" name="Google Shape;143;p16"/>
          <p:cNvGrpSpPr/>
          <p:nvPr/>
        </p:nvGrpSpPr>
        <p:grpSpPr>
          <a:xfrm>
            <a:off x="4863238" y="3292750"/>
            <a:ext cx="1819900" cy="1764238"/>
            <a:chOff x="4863238" y="3292750"/>
            <a:chExt cx="1819900" cy="1764238"/>
          </a:xfrm>
        </p:grpSpPr>
        <p:pic>
          <p:nvPicPr>
            <p:cNvPr id="144" name="Google Shape;144;p16"/>
            <p:cNvPicPr preferRelativeResize="0"/>
            <p:nvPr/>
          </p:nvPicPr>
          <p:blipFill>
            <a:blip r:embed="rId10">
              <a:alphaModFix/>
            </a:blip>
            <a:stretch>
              <a:fillRect/>
            </a:stretch>
          </p:blipFill>
          <p:spPr>
            <a:xfrm>
              <a:off x="4863238" y="3292750"/>
              <a:ext cx="1419861" cy="1457850"/>
            </a:xfrm>
            <a:prstGeom prst="rect">
              <a:avLst/>
            </a:prstGeom>
            <a:noFill/>
            <a:ln>
              <a:noFill/>
            </a:ln>
          </p:spPr>
        </p:pic>
        <p:pic>
          <p:nvPicPr>
            <p:cNvPr id="145" name="Google Shape;145;p16"/>
            <p:cNvPicPr preferRelativeResize="0"/>
            <p:nvPr/>
          </p:nvPicPr>
          <p:blipFill>
            <a:blip r:embed="rId11">
              <a:alphaModFix/>
            </a:blip>
            <a:stretch>
              <a:fillRect/>
            </a:stretch>
          </p:blipFill>
          <p:spPr>
            <a:xfrm>
              <a:off x="5154663" y="3411200"/>
              <a:ext cx="1326425" cy="1339412"/>
            </a:xfrm>
            <a:prstGeom prst="rect">
              <a:avLst/>
            </a:prstGeom>
            <a:noFill/>
            <a:ln>
              <a:noFill/>
            </a:ln>
          </p:spPr>
        </p:pic>
        <p:pic>
          <p:nvPicPr>
            <p:cNvPr id="146" name="Google Shape;146;p16"/>
            <p:cNvPicPr preferRelativeResize="0"/>
            <p:nvPr/>
          </p:nvPicPr>
          <p:blipFill>
            <a:blip r:embed="rId12">
              <a:alphaModFix/>
            </a:blip>
            <a:stretch>
              <a:fillRect/>
            </a:stretch>
          </p:blipFill>
          <p:spPr>
            <a:xfrm>
              <a:off x="5210188" y="3546563"/>
              <a:ext cx="1472950" cy="1510425"/>
            </a:xfrm>
            <a:prstGeom prst="rect">
              <a:avLst/>
            </a:prstGeom>
            <a:noFill/>
            <a:ln>
              <a:noFill/>
            </a:ln>
          </p:spPr>
        </p:pic>
      </p:grpSp>
      <p:sp>
        <p:nvSpPr>
          <p:cNvPr id="147" name="Google Shape;147;p16"/>
          <p:cNvSpPr txBox="1"/>
          <p:nvPr/>
        </p:nvSpPr>
        <p:spPr>
          <a:xfrm>
            <a:off x="6056813" y="4679000"/>
            <a:ext cx="4306800" cy="13827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lnSpc>
                <a:spcPct val="114000"/>
              </a:lnSpc>
              <a:spcBef>
                <a:spcPts val="1800"/>
              </a:spcBef>
              <a:spcAft>
                <a:spcPts val="0"/>
              </a:spcAft>
              <a:buClr>
                <a:schemeClr val="dk1"/>
              </a:buClr>
              <a:buSzPts val="1400"/>
              <a:buChar char="●"/>
            </a:pPr>
            <a:r>
              <a:rPr lang="en-GB">
                <a:solidFill>
                  <a:schemeClr val="dk1"/>
                </a:solidFill>
              </a:rPr>
              <a:t>How much data is enough? </a:t>
            </a:r>
            <a:endParaRPr>
              <a:solidFill>
                <a:schemeClr val="dk1"/>
              </a:solidFill>
            </a:endParaRPr>
          </a:p>
          <a:p>
            <a:pPr indent="-317500" lvl="0" marL="457200" rtl="0" algn="l">
              <a:lnSpc>
                <a:spcPct val="114000"/>
              </a:lnSpc>
              <a:spcBef>
                <a:spcPts val="0"/>
              </a:spcBef>
              <a:spcAft>
                <a:spcPts val="0"/>
              </a:spcAft>
              <a:buClr>
                <a:schemeClr val="dk1"/>
              </a:buClr>
              <a:buSzPts val="1400"/>
              <a:buChar char="●"/>
            </a:pPr>
            <a:r>
              <a:rPr lang="en-GB">
                <a:solidFill>
                  <a:schemeClr val="dk1"/>
                </a:solidFill>
              </a:rPr>
              <a:t>What (detrimental) effects can be ameliorated by simply collecting more data?</a:t>
            </a:r>
            <a:endParaRPr>
              <a:solidFill>
                <a:schemeClr val="dk1"/>
              </a:solidFill>
            </a:endParaRPr>
          </a:p>
          <a:p>
            <a:pPr indent="-317500" lvl="0" marL="457200" rtl="0" algn="l">
              <a:lnSpc>
                <a:spcPct val="114000"/>
              </a:lnSpc>
              <a:spcBef>
                <a:spcPts val="0"/>
              </a:spcBef>
              <a:spcAft>
                <a:spcPts val="0"/>
              </a:spcAft>
              <a:buClr>
                <a:schemeClr val="dk1"/>
              </a:buClr>
              <a:buSzPts val="1400"/>
              <a:buChar char="●"/>
            </a:pPr>
            <a:r>
              <a:rPr lang="en-GB">
                <a:solidFill>
                  <a:schemeClr val="dk1"/>
                </a:solidFill>
              </a:rPr>
              <a:t>What’s t</a:t>
            </a:r>
            <a:r>
              <a:rPr lang="en-GB">
                <a:solidFill>
                  <a:schemeClr val="dk1"/>
                </a:solidFill>
              </a:rPr>
              <a:t>he smallest particle size practically visible in a single particle imaging experiment</a:t>
            </a:r>
            <a:endParaRPr>
              <a:solidFill>
                <a:schemeClr val="dk1"/>
              </a:solidFill>
            </a:endParaRPr>
          </a:p>
        </p:txBody>
      </p:sp>
      <p:pic>
        <p:nvPicPr>
          <p:cNvPr id="148" name="Google Shape;148;p16"/>
          <p:cNvPicPr preferRelativeResize="0"/>
          <p:nvPr/>
        </p:nvPicPr>
        <p:blipFill rotWithShape="1">
          <a:blip r:embed="rId13">
            <a:alphaModFix/>
          </a:blip>
          <a:srcRect b="0" l="0" r="49939" t="0"/>
          <a:stretch/>
        </p:blipFill>
        <p:spPr>
          <a:xfrm>
            <a:off x="9988663" y="576950"/>
            <a:ext cx="1089666" cy="1225450"/>
          </a:xfrm>
          <a:prstGeom prst="rect">
            <a:avLst/>
          </a:prstGeom>
          <a:noFill/>
          <a:ln>
            <a:noFill/>
          </a:ln>
        </p:spPr>
      </p:pic>
      <p:sp>
        <p:nvSpPr>
          <p:cNvPr id="149" name="Google Shape;149;p16"/>
          <p:cNvSpPr/>
          <p:nvPr/>
        </p:nvSpPr>
        <p:spPr>
          <a:xfrm rot="5400000">
            <a:off x="10439750" y="1800000"/>
            <a:ext cx="1875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ph type="title"/>
          </p:nvPr>
        </p:nvSpPr>
        <p:spPr>
          <a:xfrm>
            <a:off x="611189" y="712232"/>
            <a:ext cx="10956900" cy="780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dk1"/>
              </a:buClr>
              <a:buSzPts val="2200"/>
              <a:buFont typeface="Arial"/>
              <a:buNone/>
            </a:pPr>
            <a:r>
              <a:rPr lang="en-GB"/>
              <a:t>What makes a successful experiment?</a:t>
            </a:r>
            <a:endParaRPr/>
          </a:p>
        </p:txBody>
      </p:sp>
      <p:sp>
        <p:nvSpPr>
          <p:cNvPr id="155" name="Google Shape;155;p17"/>
          <p:cNvSpPr/>
          <p:nvPr/>
        </p:nvSpPr>
        <p:spPr>
          <a:xfrm>
            <a:off x="407750" y="20577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None/>
            </a:pPr>
            <a:r>
              <a:rPr b="1" i="0" lang="en-GB" sz="1300" u="none" cap="none" strike="noStrike">
                <a:solidFill>
                  <a:srgbClr val="000000"/>
                </a:solidFill>
                <a:latin typeface="Arial"/>
                <a:ea typeface="Arial"/>
                <a:cs typeface="Arial"/>
                <a:sym typeface="Arial"/>
              </a:rPr>
              <a:t>Photon source</a:t>
            </a:r>
            <a:endParaRPr b="0" i="0" sz="1300" u="none" cap="none" strike="noStrike">
              <a:latin typeface="Arial"/>
              <a:ea typeface="Arial"/>
              <a:cs typeface="Arial"/>
              <a:sym typeface="Arial"/>
            </a:endParaRPr>
          </a:p>
        </p:txBody>
      </p:sp>
      <p:sp>
        <p:nvSpPr>
          <p:cNvPr id="156" name="Google Shape;156;p17"/>
          <p:cNvSpPr/>
          <p:nvPr/>
        </p:nvSpPr>
        <p:spPr>
          <a:xfrm>
            <a:off x="2226050"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17"/>
          <p:cNvPicPr preferRelativeResize="0"/>
          <p:nvPr/>
        </p:nvPicPr>
        <p:blipFill>
          <a:blip r:embed="rId3">
            <a:alphaModFix/>
          </a:blip>
          <a:stretch>
            <a:fillRect/>
          </a:stretch>
        </p:blipFill>
        <p:spPr>
          <a:xfrm>
            <a:off x="2996388" y="1616650"/>
            <a:ext cx="1172948" cy="1175800"/>
          </a:xfrm>
          <a:prstGeom prst="rect">
            <a:avLst/>
          </a:prstGeom>
          <a:noFill/>
          <a:ln>
            <a:noFill/>
          </a:ln>
        </p:spPr>
      </p:pic>
      <p:sp>
        <p:nvSpPr>
          <p:cNvPr id="158" name="Google Shape;158;p17"/>
          <p:cNvSpPr/>
          <p:nvPr/>
        </p:nvSpPr>
        <p:spPr>
          <a:xfrm>
            <a:off x="4987725" y="20577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None/>
            </a:pPr>
            <a:r>
              <a:rPr b="1" i="0" lang="en-GB" sz="1300" u="none" cap="none" strike="noStrike">
                <a:solidFill>
                  <a:srgbClr val="000000"/>
                </a:solidFill>
                <a:latin typeface="Arial"/>
                <a:ea typeface="Arial"/>
                <a:cs typeface="Arial"/>
                <a:sym typeface="Arial"/>
              </a:rPr>
              <a:t>Photon </a:t>
            </a:r>
            <a:r>
              <a:rPr b="1" lang="en-GB" sz="1300"/>
              <a:t>propagation</a:t>
            </a:r>
            <a:endParaRPr b="0" i="0" sz="1300" u="none" cap="none" strike="noStrike">
              <a:latin typeface="Arial"/>
              <a:ea typeface="Arial"/>
              <a:cs typeface="Arial"/>
              <a:sym typeface="Arial"/>
            </a:endParaRPr>
          </a:p>
        </p:txBody>
      </p:sp>
      <p:pic>
        <p:nvPicPr>
          <p:cNvPr id="159" name="Google Shape;159;p17"/>
          <p:cNvPicPr preferRelativeResize="0"/>
          <p:nvPr/>
        </p:nvPicPr>
        <p:blipFill>
          <a:blip r:embed="rId4">
            <a:alphaModFix/>
          </a:blip>
          <a:stretch>
            <a:fillRect/>
          </a:stretch>
        </p:blipFill>
        <p:spPr>
          <a:xfrm>
            <a:off x="7547000" y="1885300"/>
            <a:ext cx="1326425" cy="1175807"/>
          </a:xfrm>
          <a:prstGeom prst="rect">
            <a:avLst/>
          </a:prstGeom>
          <a:noFill/>
          <a:ln>
            <a:noFill/>
          </a:ln>
        </p:spPr>
      </p:pic>
      <p:sp>
        <p:nvSpPr>
          <p:cNvPr id="160" name="Google Shape;160;p17"/>
          <p:cNvSpPr/>
          <p:nvPr/>
        </p:nvSpPr>
        <p:spPr>
          <a:xfrm>
            <a:off x="9662438" y="20112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Photon-Matter interaction</a:t>
            </a:r>
            <a:endParaRPr b="1" sz="1300"/>
          </a:p>
        </p:txBody>
      </p:sp>
      <p:sp>
        <p:nvSpPr>
          <p:cNvPr id="161" name="Google Shape;161;p17"/>
          <p:cNvSpPr/>
          <p:nvPr/>
        </p:nvSpPr>
        <p:spPr>
          <a:xfrm>
            <a:off x="4192675"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6757975"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8877000" y="23770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rot="5400000">
            <a:off x="10160000" y="3212550"/>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17"/>
          <p:cNvPicPr preferRelativeResize="0"/>
          <p:nvPr/>
        </p:nvPicPr>
        <p:blipFill>
          <a:blip r:embed="rId5">
            <a:alphaModFix/>
          </a:blip>
          <a:stretch>
            <a:fillRect/>
          </a:stretch>
        </p:blipFill>
        <p:spPr>
          <a:xfrm rot="5400000">
            <a:off x="9362803" y="4360250"/>
            <a:ext cx="2436648" cy="1175800"/>
          </a:xfrm>
          <a:prstGeom prst="rect">
            <a:avLst/>
          </a:prstGeom>
          <a:noFill/>
          <a:ln>
            <a:noFill/>
          </a:ln>
        </p:spPr>
      </p:pic>
      <p:sp>
        <p:nvSpPr>
          <p:cNvPr id="166" name="Google Shape;166;p17"/>
          <p:cNvSpPr/>
          <p:nvPr/>
        </p:nvSpPr>
        <p:spPr>
          <a:xfrm rot="10800000">
            <a:off x="9198600" y="426422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7456488" y="3898375"/>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Signal generation</a:t>
            </a:r>
            <a:endParaRPr b="1" sz="1300"/>
          </a:p>
        </p:txBody>
      </p:sp>
      <p:sp>
        <p:nvSpPr>
          <p:cNvPr id="168" name="Google Shape;168;p17"/>
          <p:cNvSpPr/>
          <p:nvPr/>
        </p:nvSpPr>
        <p:spPr>
          <a:xfrm rot="10800000">
            <a:off x="6709500" y="426422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17"/>
          <p:cNvPicPr preferRelativeResize="0"/>
          <p:nvPr/>
        </p:nvPicPr>
        <p:blipFill>
          <a:blip r:embed="rId6">
            <a:alphaModFix/>
          </a:blip>
          <a:stretch>
            <a:fillRect/>
          </a:stretch>
        </p:blipFill>
        <p:spPr>
          <a:xfrm>
            <a:off x="417225" y="3371825"/>
            <a:ext cx="1504275" cy="1729425"/>
          </a:xfrm>
          <a:prstGeom prst="rect">
            <a:avLst/>
          </a:prstGeom>
          <a:noFill/>
          <a:ln>
            <a:noFill/>
          </a:ln>
        </p:spPr>
      </p:pic>
      <p:sp>
        <p:nvSpPr>
          <p:cNvPr id="170" name="Google Shape;170;p17"/>
          <p:cNvSpPr/>
          <p:nvPr/>
        </p:nvSpPr>
        <p:spPr>
          <a:xfrm>
            <a:off x="2716113" y="3898400"/>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Detector response</a:t>
            </a:r>
            <a:endParaRPr b="1" sz="1300"/>
          </a:p>
        </p:txBody>
      </p:sp>
      <p:sp>
        <p:nvSpPr>
          <p:cNvPr id="171" name="Google Shape;171;p17"/>
          <p:cNvSpPr/>
          <p:nvPr/>
        </p:nvSpPr>
        <p:spPr>
          <a:xfrm rot="10800000">
            <a:off x="4458225" y="4264238"/>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rot="10800000">
            <a:off x="1921500" y="427662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5400000">
            <a:off x="1090250" y="5153973"/>
            <a:ext cx="2535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345938" y="5398037"/>
            <a:ext cx="1742100" cy="924000"/>
          </a:xfrm>
          <a:prstGeom prst="roundRect">
            <a:avLst>
              <a:gd fmla="val 16667" name="adj"/>
            </a:avLst>
          </a:prstGeom>
          <a:solidFill>
            <a:srgbClr val="6AC844"/>
          </a:solidFill>
          <a:ln cap="flat" cmpd="sng" w="2857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8100">
            <a:noAutofit/>
          </a:bodyPr>
          <a:lstStyle/>
          <a:p>
            <a:pPr indent="0" lvl="0" marL="50800" marR="0" rtl="0" algn="ctr">
              <a:lnSpc>
                <a:spcPct val="100000"/>
              </a:lnSpc>
              <a:spcBef>
                <a:spcPts val="0"/>
              </a:spcBef>
              <a:spcAft>
                <a:spcPts val="0"/>
              </a:spcAft>
              <a:buSzPts val="1100"/>
              <a:buNone/>
            </a:pPr>
            <a:r>
              <a:rPr b="1" lang="en-GB" sz="1300"/>
              <a:t>Data analysis</a:t>
            </a:r>
            <a:endParaRPr b="1" sz="1300"/>
          </a:p>
        </p:txBody>
      </p:sp>
      <p:grpSp>
        <p:nvGrpSpPr>
          <p:cNvPr id="175" name="Google Shape;175;p17"/>
          <p:cNvGrpSpPr/>
          <p:nvPr/>
        </p:nvGrpSpPr>
        <p:grpSpPr>
          <a:xfrm>
            <a:off x="2942450" y="5116925"/>
            <a:ext cx="3055500" cy="1486200"/>
            <a:chOff x="3303450" y="5155075"/>
            <a:chExt cx="3055500" cy="1486200"/>
          </a:xfrm>
        </p:grpSpPr>
        <p:sp>
          <p:nvSpPr>
            <p:cNvPr id="176" name="Google Shape;176;p17"/>
            <p:cNvSpPr/>
            <p:nvPr/>
          </p:nvSpPr>
          <p:spPr>
            <a:xfrm>
              <a:off x="3303450" y="5155075"/>
              <a:ext cx="3055500" cy="14862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7"/>
            <p:cNvGrpSpPr/>
            <p:nvPr/>
          </p:nvGrpSpPr>
          <p:grpSpPr>
            <a:xfrm>
              <a:off x="3411838" y="5207866"/>
              <a:ext cx="2689126" cy="1304320"/>
              <a:chOff x="3411838" y="5207866"/>
              <a:chExt cx="2689126" cy="1304320"/>
            </a:xfrm>
          </p:grpSpPr>
          <p:pic>
            <p:nvPicPr>
              <p:cNvPr id="178" name="Google Shape;178;p17"/>
              <p:cNvPicPr preferRelativeResize="0"/>
              <p:nvPr/>
            </p:nvPicPr>
            <p:blipFill>
              <a:blip r:embed="rId7">
                <a:alphaModFix/>
              </a:blip>
              <a:stretch>
                <a:fillRect/>
              </a:stretch>
            </p:blipFill>
            <p:spPr>
              <a:xfrm>
                <a:off x="3411838" y="5207866"/>
                <a:ext cx="1279825" cy="1304320"/>
              </a:xfrm>
              <a:prstGeom prst="rect">
                <a:avLst/>
              </a:prstGeom>
              <a:noFill/>
              <a:ln>
                <a:noFill/>
              </a:ln>
            </p:spPr>
          </p:pic>
          <p:pic>
            <p:nvPicPr>
              <p:cNvPr id="179" name="Google Shape;179;p17"/>
              <p:cNvPicPr preferRelativeResize="0"/>
              <p:nvPr/>
            </p:nvPicPr>
            <p:blipFill>
              <a:blip r:embed="rId8">
                <a:alphaModFix/>
              </a:blip>
              <a:stretch>
                <a:fillRect/>
              </a:stretch>
            </p:blipFill>
            <p:spPr>
              <a:xfrm>
                <a:off x="4925163" y="5211686"/>
                <a:ext cx="1175801" cy="1296677"/>
              </a:xfrm>
              <a:prstGeom prst="rect">
                <a:avLst/>
              </a:prstGeom>
              <a:noFill/>
              <a:ln>
                <a:noFill/>
              </a:ln>
            </p:spPr>
          </p:pic>
        </p:grpSp>
      </p:grpSp>
      <p:sp>
        <p:nvSpPr>
          <p:cNvPr id="180" name="Google Shape;180;p17"/>
          <p:cNvSpPr/>
          <p:nvPr/>
        </p:nvSpPr>
        <p:spPr>
          <a:xfrm>
            <a:off x="2164250" y="5763875"/>
            <a:ext cx="7470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17"/>
          <p:cNvCxnSpPr>
            <a:stCxn id="176" idx="3"/>
            <a:endCxn id="155" idx="1"/>
          </p:cNvCxnSpPr>
          <p:nvPr/>
        </p:nvCxnSpPr>
        <p:spPr>
          <a:xfrm rot="10800000">
            <a:off x="407750" y="2519825"/>
            <a:ext cx="5590200" cy="3340200"/>
          </a:xfrm>
          <a:prstGeom prst="bentConnector5">
            <a:avLst>
              <a:gd fmla="val -4260" name="adj1"/>
              <a:gd fmla="val -28167" name="adj2"/>
              <a:gd fmla="val 104260" name="adj3"/>
            </a:avLst>
          </a:prstGeom>
          <a:noFill/>
          <a:ln cap="flat" cmpd="sng" w="28575">
            <a:solidFill>
              <a:srgbClr val="FF9900"/>
            </a:solidFill>
            <a:prstDash val="solid"/>
            <a:round/>
            <a:headEnd len="med" w="med" type="none"/>
            <a:tailEnd len="med" w="med" type="stealth"/>
          </a:ln>
        </p:spPr>
      </p:cxnSp>
      <p:pic>
        <p:nvPicPr>
          <p:cNvPr id="182" name="Google Shape;182;p17"/>
          <p:cNvPicPr preferRelativeResize="0"/>
          <p:nvPr/>
        </p:nvPicPr>
        <p:blipFill rotWithShape="1">
          <a:blip r:embed="rId9">
            <a:alphaModFix/>
          </a:blip>
          <a:srcRect b="52604" l="0" r="0" t="0"/>
          <a:stretch/>
        </p:blipFill>
        <p:spPr>
          <a:xfrm>
            <a:off x="2624550" y="2744825"/>
            <a:ext cx="1812275" cy="885349"/>
          </a:xfrm>
          <a:prstGeom prst="rect">
            <a:avLst/>
          </a:prstGeom>
          <a:noFill/>
          <a:ln>
            <a:noFill/>
          </a:ln>
        </p:spPr>
      </p:pic>
      <p:sp>
        <p:nvSpPr>
          <p:cNvPr id="183" name="Google Shape;183;p17"/>
          <p:cNvSpPr txBox="1"/>
          <p:nvPr/>
        </p:nvSpPr>
        <p:spPr>
          <a:xfrm>
            <a:off x="6370050" y="6061700"/>
            <a:ext cx="560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Neutze, R., Wouts, R., van der Spoel, D., Weckert, E. &amp; Hajdu, Nature 406, 752–757 (2000).</a:t>
            </a:r>
            <a:endParaRPr sz="1000"/>
          </a:p>
          <a:p>
            <a:pPr indent="0" lvl="0" marL="0" rtl="0" algn="l">
              <a:spcBef>
                <a:spcPts val="0"/>
              </a:spcBef>
              <a:spcAft>
                <a:spcPts val="0"/>
              </a:spcAft>
              <a:buNone/>
            </a:pPr>
            <a:r>
              <a:rPr lang="en-GB" sz="1000"/>
              <a:t>Ekeberg, T. et al.  Physical review letters 114, 098102 (2015).</a:t>
            </a:r>
            <a:endParaRPr sz="1000"/>
          </a:p>
          <a:p>
            <a:pPr indent="0" lvl="0" marL="0" rtl="0" algn="l">
              <a:spcBef>
                <a:spcPts val="0"/>
              </a:spcBef>
              <a:spcAft>
                <a:spcPts val="0"/>
              </a:spcAft>
              <a:buNone/>
            </a:pPr>
            <a:r>
              <a:rPr lang="en-GB" sz="1000"/>
              <a:t>Yoon, C. H. et al. Scientific Reports 6, 24791 (2016).</a:t>
            </a:r>
            <a:endParaRPr sz="1000"/>
          </a:p>
          <a:p>
            <a:pPr indent="0" lvl="0" marL="0" rtl="0" algn="l">
              <a:spcBef>
                <a:spcPts val="0"/>
              </a:spcBef>
              <a:spcAft>
                <a:spcPts val="0"/>
              </a:spcAft>
              <a:buNone/>
            </a:pPr>
            <a:r>
              <a:rPr lang="en-GB" sz="1000"/>
              <a:t>Fortmann-Grote, C. et al. IUCrJ 4, 560–568 (2017).</a:t>
            </a:r>
            <a:endParaRPr sz="1000"/>
          </a:p>
        </p:txBody>
      </p:sp>
      <p:grpSp>
        <p:nvGrpSpPr>
          <p:cNvPr id="184" name="Google Shape;184;p17"/>
          <p:cNvGrpSpPr/>
          <p:nvPr/>
        </p:nvGrpSpPr>
        <p:grpSpPr>
          <a:xfrm>
            <a:off x="4863238" y="3292750"/>
            <a:ext cx="1819900" cy="1764238"/>
            <a:chOff x="4863238" y="3292750"/>
            <a:chExt cx="1819900" cy="1764238"/>
          </a:xfrm>
        </p:grpSpPr>
        <p:pic>
          <p:nvPicPr>
            <p:cNvPr id="185" name="Google Shape;185;p17"/>
            <p:cNvPicPr preferRelativeResize="0"/>
            <p:nvPr/>
          </p:nvPicPr>
          <p:blipFill>
            <a:blip r:embed="rId10">
              <a:alphaModFix/>
            </a:blip>
            <a:stretch>
              <a:fillRect/>
            </a:stretch>
          </p:blipFill>
          <p:spPr>
            <a:xfrm>
              <a:off x="4863238" y="3292750"/>
              <a:ext cx="1419861" cy="1457850"/>
            </a:xfrm>
            <a:prstGeom prst="rect">
              <a:avLst/>
            </a:prstGeom>
            <a:noFill/>
            <a:ln>
              <a:noFill/>
            </a:ln>
          </p:spPr>
        </p:pic>
        <p:pic>
          <p:nvPicPr>
            <p:cNvPr id="186" name="Google Shape;186;p17"/>
            <p:cNvPicPr preferRelativeResize="0"/>
            <p:nvPr/>
          </p:nvPicPr>
          <p:blipFill>
            <a:blip r:embed="rId11">
              <a:alphaModFix/>
            </a:blip>
            <a:stretch>
              <a:fillRect/>
            </a:stretch>
          </p:blipFill>
          <p:spPr>
            <a:xfrm>
              <a:off x="5154663" y="3411200"/>
              <a:ext cx="1326425" cy="1339412"/>
            </a:xfrm>
            <a:prstGeom prst="rect">
              <a:avLst/>
            </a:prstGeom>
            <a:noFill/>
            <a:ln>
              <a:noFill/>
            </a:ln>
          </p:spPr>
        </p:pic>
        <p:pic>
          <p:nvPicPr>
            <p:cNvPr id="187" name="Google Shape;187;p17"/>
            <p:cNvPicPr preferRelativeResize="0"/>
            <p:nvPr/>
          </p:nvPicPr>
          <p:blipFill>
            <a:blip r:embed="rId12">
              <a:alphaModFix/>
            </a:blip>
            <a:stretch>
              <a:fillRect/>
            </a:stretch>
          </p:blipFill>
          <p:spPr>
            <a:xfrm>
              <a:off x="5210188" y="3546563"/>
              <a:ext cx="1472950" cy="1510425"/>
            </a:xfrm>
            <a:prstGeom prst="rect">
              <a:avLst/>
            </a:prstGeom>
            <a:noFill/>
            <a:ln>
              <a:noFill/>
            </a:ln>
          </p:spPr>
        </p:pic>
      </p:grpSp>
      <p:sp>
        <p:nvSpPr>
          <p:cNvPr id="188" name="Google Shape;188;p17"/>
          <p:cNvSpPr txBox="1"/>
          <p:nvPr/>
        </p:nvSpPr>
        <p:spPr>
          <a:xfrm>
            <a:off x="303600" y="3967350"/>
            <a:ext cx="5971800" cy="1093500"/>
          </a:xfrm>
          <a:prstGeom prst="rect">
            <a:avLst/>
          </a:prstGeom>
          <a:solidFill>
            <a:schemeClr val="lt1"/>
          </a:solidFill>
          <a:ln>
            <a:noFill/>
          </a:ln>
        </p:spPr>
        <p:txBody>
          <a:bodyPr anchorCtr="0" anchor="t" bIns="91425" lIns="91425" spcFirstLastPara="1" rIns="91425" wrap="square" tIns="91425">
            <a:spAutoFit/>
          </a:bodyPr>
          <a:lstStyle/>
          <a:p>
            <a:pPr indent="-342900" lvl="0" marL="457200" rtl="0" algn="l">
              <a:lnSpc>
                <a:spcPct val="114000"/>
              </a:lnSpc>
              <a:spcBef>
                <a:spcPts val="1800"/>
              </a:spcBef>
              <a:spcAft>
                <a:spcPts val="0"/>
              </a:spcAft>
              <a:buClr>
                <a:schemeClr val="dk1"/>
              </a:buClr>
              <a:buSzPts val="1800"/>
              <a:buChar char="●"/>
            </a:pPr>
            <a:r>
              <a:rPr lang="en-GB" sz="1800">
                <a:solidFill>
                  <a:schemeClr val="dk1"/>
                </a:solidFill>
              </a:rPr>
              <a:t>How should the accelerator be configured to produce the “best” pulses?</a:t>
            </a:r>
            <a:endParaRPr sz="1800">
              <a:solidFill>
                <a:schemeClr val="dk1"/>
              </a:solidFill>
            </a:endParaRPr>
          </a:p>
          <a:p>
            <a:pPr indent="-342900" lvl="0" marL="457200" rtl="0" algn="l">
              <a:lnSpc>
                <a:spcPct val="114000"/>
              </a:lnSpc>
              <a:spcBef>
                <a:spcPts val="0"/>
              </a:spcBef>
              <a:spcAft>
                <a:spcPts val="0"/>
              </a:spcAft>
              <a:buClr>
                <a:schemeClr val="dk1"/>
              </a:buClr>
              <a:buSzPts val="1800"/>
              <a:buChar char="●"/>
            </a:pPr>
            <a:r>
              <a:rPr lang="en-GB" sz="1800">
                <a:solidFill>
                  <a:schemeClr val="dk1"/>
                </a:solidFill>
              </a:rPr>
              <a:t>What’s the definition of the </a:t>
            </a:r>
            <a:r>
              <a:rPr lang="en-GB" sz="1800">
                <a:solidFill>
                  <a:schemeClr val="dk1"/>
                </a:solidFill>
              </a:rPr>
              <a:t>“best” pulses?</a:t>
            </a:r>
            <a:endParaRPr/>
          </a:p>
        </p:txBody>
      </p:sp>
      <p:pic>
        <p:nvPicPr>
          <p:cNvPr id="189" name="Google Shape;189;p17"/>
          <p:cNvPicPr preferRelativeResize="0"/>
          <p:nvPr/>
        </p:nvPicPr>
        <p:blipFill rotWithShape="1">
          <a:blip r:embed="rId13">
            <a:alphaModFix/>
          </a:blip>
          <a:srcRect b="0" l="0" r="49939" t="0"/>
          <a:stretch/>
        </p:blipFill>
        <p:spPr>
          <a:xfrm>
            <a:off x="9988663" y="576950"/>
            <a:ext cx="1089666" cy="1225450"/>
          </a:xfrm>
          <a:prstGeom prst="rect">
            <a:avLst/>
          </a:prstGeom>
          <a:noFill/>
          <a:ln>
            <a:noFill/>
          </a:ln>
        </p:spPr>
      </p:pic>
      <p:sp>
        <p:nvSpPr>
          <p:cNvPr id="190" name="Google Shape;190;p17"/>
          <p:cNvSpPr/>
          <p:nvPr/>
        </p:nvSpPr>
        <p:spPr>
          <a:xfrm rot="5400000">
            <a:off x="10439750" y="1800000"/>
            <a:ext cx="187500" cy="192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8"/>
          <p:cNvSpPr txBox="1"/>
          <p:nvPr>
            <p:ph type="title"/>
          </p:nvPr>
        </p:nvSpPr>
        <p:spPr>
          <a:xfrm>
            <a:off x="611189" y="712232"/>
            <a:ext cx="109569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What parameters can be </a:t>
            </a:r>
            <a:r>
              <a:rPr lang="en-GB"/>
              <a:t>understood/</a:t>
            </a:r>
            <a:r>
              <a:rPr lang="en-GB"/>
              <a:t>optimized through Start-to-end simulations</a:t>
            </a:r>
            <a:endParaRPr/>
          </a:p>
        </p:txBody>
      </p:sp>
      <p:sp>
        <p:nvSpPr>
          <p:cNvPr id="197" name="Google Shape;197;p18"/>
          <p:cNvSpPr txBox="1"/>
          <p:nvPr>
            <p:ph idx="1" type="body"/>
          </p:nvPr>
        </p:nvSpPr>
        <p:spPr>
          <a:xfrm>
            <a:off x="525575" y="1634426"/>
            <a:ext cx="10944300" cy="1564800"/>
          </a:xfrm>
          <a:prstGeom prst="rect">
            <a:avLst/>
          </a:prstGeom>
        </p:spPr>
        <p:txBody>
          <a:bodyPr anchorCtr="0" anchor="t" bIns="0" lIns="0" spcFirstLastPara="1" rIns="0" wrap="square" tIns="0">
            <a:noAutofit/>
          </a:bodyPr>
          <a:lstStyle/>
          <a:p>
            <a:pPr indent="-342900" lvl="0" marL="457200" rtl="0" algn="l">
              <a:spcBef>
                <a:spcPts val="1800"/>
              </a:spcBef>
              <a:spcAft>
                <a:spcPts val="0"/>
              </a:spcAft>
              <a:buSzPts val="1800"/>
              <a:buChar char="•"/>
            </a:pPr>
            <a:r>
              <a:rPr lang="en-GB"/>
              <a:t>Photon source</a:t>
            </a:r>
            <a:endParaRPr/>
          </a:p>
          <a:p>
            <a:pPr indent="-342900" lvl="1" marL="914400" rtl="0" algn="l">
              <a:spcBef>
                <a:spcPts val="0"/>
              </a:spcBef>
              <a:spcAft>
                <a:spcPts val="0"/>
              </a:spcAft>
              <a:buSzPts val="1800"/>
              <a:buChar char="•"/>
            </a:pPr>
            <a:r>
              <a:rPr lang="en-GB"/>
              <a:t>Pulse duration, </a:t>
            </a:r>
            <a:r>
              <a:rPr lang="en-GB"/>
              <a:t>repetition rate</a:t>
            </a:r>
            <a:endParaRPr/>
          </a:p>
          <a:p>
            <a:pPr indent="-342900" lvl="1" marL="914400" rtl="0" algn="l">
              <a:spcBef>
                <a:spcPts val="0"/>
              </a:spcBef>
              <a:spcAft>
                <a:spcPts val="0"/>
              </a:spcAft>
              <a:buSzPts val="1800"/>
              <a:buChar char="•"/>
            </a:pPr>
            <a:r>
              <a:rPr lang="en-GB"/>
              <a:t>Pulse (temporal and spatial) profile shape</a:t>
            </a:r>
            <a:endParaRPr/>
          </a:p>
          <a:p>
            <a:pPr indent="-342900" lvl="1" marL="914400" rtl="0" algn="l">
              <a:spcBef>
                <a:spcPts val="0"/>
              </a:spcBef>
              <a:spcAft>
                <a:spcPts val="0"/>
              </a:spcAft>
              <a:buSzPts val="1800"/>
              <a:buChar char="•"/>
            </a:pPr>
            <a:r>
              <a:rPr lang="en-GB"/>
              <a:t>Pulse energy</a:t>
            </a:r>
            <a:endParaRPr/>
          </a:p>
          <a:p>
            <a:pPr indent="-342900" lvl="1" marL="914400" rtl="0" algn="l">
              <a:spcBef>
                <a:spcPts val="0"/>
              </a:spcBef>
              <a:spcAft>
                <a:spcPts val="0"/>
              </a:spcAft>
              <a:buSzPts val="1800"/>
              <a:buChar char="•"/>
            </a:pPr>
            <a:r>
              <a:rPr lang="en-GB"/>
              <a:t>Beam wavelength</a:t>
            </a:r>
            <a:endParaRPr/>
          </a:p>
        </p:txBody>
      </p:sp>
      <p:sp>
        <p:nvSpPr>
          <p:cNvPr id="198" name="Google Shape;198;p18"/>
          <p:cNvSpPr txBox="1"/>
          <p:nvPr/>
        </p:nvSpPr>
        <p:spPr>
          <a:xfrm>
            <a:off x="525575" y="3156200"/>
            <a:ext cx="9657900" cy="1093500"/>
          </a:xfrm>
          <a:prstGeom prst="rect">
            <a:avLst/>
          </a:prstGeom>
          <a:noFill/>
          <a:ln>
            <a:noFill/>
          </a:ln>
        </p:spPr>
        <p:txBody>
          <a:bodyPr anchorCtr="0" anchor="t" bIns="91425" lIns="91425" spcFirstLastPara="1" rIns="91425" wrap="square" tIns="91425">
            <a:spAutoFit/>
          </a:bodyPr>
          <a:lstStyle/>
          <a:p>
            <a:pPr indent="-342900" lvl="0" marL="457200" rtl="0" algn="l">
              <a:lnSpc>
                <a:spcPct val="114000"/>
              </a:lnSpc>
              <a:spcBef>
                <a:spcPts val="1800"/>
              </a:spcBef>
              <a:spcAft>
                <a:spcPts val="0"/>
              </a:spcAft>
              <a:buClr>
                <a:schemeClr val="lt2"/>
              </a:buClr>
              <a:buSzPts val="1800"/>
              <a:buChar char="•"/>
            </a:pPr>
            <a:r>
              <a:rPr lang="en-GB" sz="1800">
                <a:solidFill>
                  <a:schemeClr val="dk1"/>
                </a:solidFill>
              </a:rPr>
              <a:t>Beamline optics</a:t>
            </a:r>
            <a:endParaRPr sz="1800">
              <a:solidFill>
                <a:schemeClr val="dk1"/>
              </a:solidFill>
            </a:endParaRPr>
          </a:p>
          <a:p>
            <a:pPr indent="-342900" lvl="1" marL="914400" rtl="0" algn="l">
              <a:lnSpc>
                <a:spcPct val="114000"/>
              </a:lnSpc>
              <a:spcBef>
                <a:spcPts val="0"/>
              </a:spcBef>
              <a:spcAft>
                <a:spcPts val="0"/>
              </a:spcAft>
              <a:buClr>
                <a:schemeClr val="accent2"/>
              </a:buClr>
              <a:buSzPts val="1800"/>
              <a:buChar char="•"/>
            </a:pPr>
            <a:r>
              <a:rPr lang="en-GB" sz="1800">
                <a:solidFill>
                  <a:schemeClr val="dk1"/>
                </a:solidFill>
              </a:rPr>
              <a:t>Optics (mirror, lens, monochromator, ...) parameters (profile, distance)</a:t>
            </a:r>
            <a:endParaRPr sz="1800">
              <a:solidFill>
                <a:schemeClr val="dk1"/>
              </a:solidFill>
            </a:endParaRPr>
          </a:p>
          <a:p>
            <a:pPr indent="-342900" lvl="1" marL="914400" rtl="0" algn="l">
              <a:lnSpc>
                <a:spcPct val="114000"/>
              </a:lnSpc>
              <a:spcBef>
                <a:spcPts val="0"/>
              </a:spcBef>
              <a:spcAft>
                <a:spcPts val="0"/>
              </a:spcAft>
              <a:buClr>
                <a:schemeClr val="accent2"/>
              </a:buClr>
              <a:buSzPts val="1800"/>
              <a:buChar char="•"/>
            </a:pPr>
            <a:r>
              <a:rPr lang="en-GB" sz="1800">
                <a:solidFill>
                  <a:schemeClr val="dk1"/>
                </a:solidFill>
              </a:rPr>
              <a:t>Beam wavelength</a:t>
            </a:r>
            <a:endParaRPr/>
          </a:p>
        </p:txBody>
      </p:sp>
      <p:sp>
        <p:nvSpPr>
          <p:cNvPr id="199" name="Google Shape;199;p18"/>
          <p:cNvSpPr txBox="1"/>
          <p:nvPr/>
        </p:nvSpPr>
        <p:spPr>
          <a:xfrm>
            <a:off x="525575" y="4057125"/>
            <a:ext cx="6489900" cy="777600"/>
          </a:xfrm>
          <a:prstGeom prst="rect">
            <a:avLst/>
          </a:prstGeom>
          <a:noFill/>
          <a:ln>
            <a:noFill/>
          </a:ln>
        </p:spPr>
        <p:txBody>
          <a:bodyPr anchorCtr="0" anchor="t" bIns="91425" lIns="91425" spcFirstLastPara="1" rIns="91425" wrap="square" tIns="91425">
            <a:spAutoFit/>
          </a:bodyPr>
          <a:lstStyle/>
          <a:p>
            <a:pPr indent="-342900" lvl="0" marL="457200" rtl="0" algn="l">
              <a:lnSpc>
                <a:spcPct val="114000"/>
              </a:lnSpc>
              <a:spcBef>
                <a:spcPts val="1800"/>
              </a:spcBef>
              <a:spcAft>
                <a:spcPts val="0"/>
              </a:spcAft>
              <a:buClr>
                <a:schemeClr val="lt2"/>
              </a:buClr>
              <a:buSzPts val="1800"/>
              <a:buChar char="•"/>
            </a:pPr>
            <a:r>
              <a:rPr lang="en-GB" sz="1800">
                <a:solidFill>
                  <a:schemeClr val="dk1"/>
                </a:solidFill>
              </a:rPr>
              <a:t>Sample</a:t>
            </a:r>
            <a:endParaRPr sz="1800">
              <a:solidFill>
                <a:schemeClr val="dk1"/>
              </a:solidFill>
            </a:endParaRPr>
          </a:p>
          <a:p>
            <a:pPr indent="-342900" lvl="1" marL="914400" rtl="0" algn="l">
              <a:lnSpc>
                <a:spcPct val="114000"/>
              </a:lnSpc>
              <a:spcBef>
                <a:spcPts val="0"/>
              </a:spcBef>
              <a:spcAft>
                <a:spcPts val="0"/>
              </a:spcAft>
              <a:buClr>
                <a:schemeClr val="accent2"/>
              </a:buClr>
              <a:buSzPts val="1800"/>
              <a:buChar char="•"/>
            </a:pPr>
            <a:r>
              <a:rPr lang="en-GB" sz="1800">
                <a:solidFill>
                  <a:schemeClr val="dk1"/>
                </a:solidFill>
              </a:rPr>
              <a:t>Sample environment (water layer, ...)</a:t>
            </a:r>
            <a:endParaRPr/>
          </a:p>
        </p:txBody>
      </p:sp>
      <p:sp>
        <p:nvSpPr>
          <p:cNvPr id="200" name="Google Shape;200;p18"/>
          <p:cNvSpPr txBox="1"/>
          <p:nvPr/>
        </p:nvSpPr>
        <p:spPr>
          <a:xfrm>
            <a:off x="525575" y="4617900"/>
            <a:ext cx="4892700" cy="777600"/>
          </a:xfrm>
          <a:prstGeom prst="rect">
            <a:avLst/>
          </a:prstGeom>
          <a:noFill/>
          <a:ln>
            <a:noFill/>
          </a:ln>
        </p:spPr>
        <p:txBody>
          <a:bodyPr anchorCtr="0" anchor="t" bIns="91425" lIns="91425" spcFirstLastPara="1" rIns="91425" wrap="square" tIns="91425">
            <a:spAutoFit/>
          </a:bodyPr>
          <a:lstStyle/>
          <a:p>
            <a:pPr indent="-342900" lvl="0" marL="457200" rtl="0" algn="l">
              <a:lnSpc>
                <a:spcPct val="114000"/>
              </a:lnSpc>
              <a:spcBef>
                <a:spcPts val="1800"/>
              </a:spcBef>
              <a:spcAft>
                <a:spcPts val="0"/>
              </a:spcAft>
              <a:buClr>
                <a:schemeClr val="lt2"/>
              </a:buClr>
              <a:buSzPts val="1800"/>
              <a:buChar char="•"/>
            </a:pPr>
            <a:r>
              <a:rPr lang="en-GB" sz="1800">
                <a:solidFill>
                  <a:schemeClr val="dk1"/>
                </a:solidFill>
              </a:rPr>
              <a:t>Detector</a:t>
            </a:r>
            <a:endParaRPr sz="1800">
              <a:solidFill>
                <a:schemeClr val="dk1"/>
              </a:solidFill>
            </a:endParaRPr>
          </a:p>
          <a:p>
            <a:pPr indent="-342900" lvl="1" marL="914400" rtl="0" algn="l">
              <a:lnSpc>
                <a:spcPct val="114000"/>
              </a:lnSpc>
              <a:spcBef>
                <a:spcPts val="0"/>
              </a:spcBef>
              <a:spcAft>
                <a:spcPts val="0"/>
              </a:spcAft>
              <a:buClr>
                <a:schemeClr val="accent2"/>
              </a:buClr>
              <a:buSzPts val="1800"/>
              <a:buChar char="•"/>
            </a:pPr>
            <a:r>
              <a:rPr lang="en-GB" sz="1800">
                <a:solidFill>
                  <a:schemeClr val="dk1"/>
                </a:solidFill>
              </a:rPr>
              <a:t>Geometry (detector distance)</a:t>
            </a:r>
            <a:endParaRPr/>
          </a:p>
        </p:txBody>
      </p:sp>
      <p:sp>
        <p:nvSpPr>
          <p:cNvPr id="201" name="Google Shape;201;p18"/>
          <p:cNvSpPr txBox="1"/>
          <p:nvPr/>
        </p:nvSpPr>
        <p:spPr>
          <a:xfrm>
            <a:off x="525575" y="5279725"/>
            <a:ext cx="9410400" cy="1093500"/>
          </a:xfrm>
          <a:prstGeom prst="rect">
            <a:avLst/>
          </a:prstGeom>
          <a:noFill/>
          <a:ln>
            <a:noFill/>
          </a:ln>
        </p:spPr>
        <p:txBody>
          <a:bodyPr anchorCtr="0" anchor="t" bIns="91425" lIns="91425" spcFirstLastPara="1" rIns="91425" wrap="square" tIns="91425">
            <a:spAutoFit/>
          </a:bodyPr>
          <a:lstStyle/>
          <a:p>
            <a:pPr indent="-342900" lvl="0" marL="457200" rtl="0" algn="l">
              <a:lnSpc>
                <a:spcPct val="114000"/>
              </a:lnSpc>
              <a:spcBef>
                <a:spcPts val="1800"/>
              </a:spcBef>
              <a:spcAft>
                <a:spcPts val="0"/>
              </a:spcAft>
              <a:buClr>
                <a:schemeClr val="lt2"/>
              </a:buClr>
              <a:buSzPts val="1800"/>
              <a:buChar char="•"/>
            </a:pPr>
            <a:r>
              <a:rPr lang="en-GB" sz="1800">
                <a:solidFill>
                  <a:schemeClr val="dk1"/>
                </a:solidFill>
              </a:rPr>
              <a:t>Data analysis methodology</a:t>
            </a:r>
            <a:endParaRPr sz="1800">
              <a:solidFill>
                <a:schemeClr val="dk1"/>
              </a:solidFill>
            </a:endParaRPr>
          </a:p>
          <a:p>
            <a:pPr indent="-342900" lvl="1" marL="914400" rtl="0" algn="l">
              <a:lnSpc>
                <a:spcPct val="114000"/>
              </a:lnSpc>
              <a:spcBef>
                <a:spcPts val="0"/>
              </a:spcBef>
              <a:spcAft>
                <a:spcPts val="0"/>
              </a:spcAft>
              <a:buClr>
                <a:schemeClr val="accent2"/>
              </a:buClr>
              <a:buSzPts val="1800"/>
              <a:buChar char="•"/>
            </a:pPr>
            <a:r>
              <a:rPr lang="en-GB" sz="1800">
                <a:solidFill>
                  <a:schemeClr val="dk1"/>
                </a:solidFill>
              </a:rPr>
              <a:t>Validate data analysis methodology</a:t>
            </a:r>
            <a:endParaRPr sz="1800">
              <a:solidFill>
                <a:schemeClr val="dk1"/>
              </a:solidFill>
            </a:endParaRPr>
          </a:p>
          <a:p>
            <a:pPr indent="-342900" lvl="1" marL="914400" rtl="0" algn="l">
              <a:lnSpc>
                <a:spcPct val="114000"/>
              </a:lnSpc>
              <a:spcBef>
                <a:spcPts val="0"/>
              </a:spcBef>
              <a:spcAft>
                <a:spcPts val="0"/>
              </a:spcAft>
              <a:buClr>
                <a:schemeClr val="accent2"/>
              </a:buClr>
              <a:buSzPts val="1800"/>
              <a:buChar char="•"/>
            </a:pPr>
            <a:r>
              <a:rPr lang="en-GB" sz="1800">
                <a:solidFill>
                  <a:schemeClr val="dk1"/>
                </a:solidFill>
              </a:rPr>
              <a:t>Estimate required amount of data/resolution limitation/… </a:t>
            </a:r>
            <a:endParaRPr sz="1800">
              <a:solidFill>
                <a:schemeClr val="dk1"/>
              </a:solidFill>
            </a:endParaRPr>
          </a:p>
        </p:txBody>
      </p:sp>
      <p:sp>
        <p:nvSpPr>
          <p:cNvPr id="202" name="Google Shape;202;p18"/>
          <p:cNvSpPr txBox="1"/>
          <p:nvPr/>
        </p:nvSpPr>
        <p:spPr>
          <a:xfrm>
            <a:off x="7139925" y="4939100"/>
            <a:ext cx="2698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400">
                <a:solidFill>
                  <a:srgbClr val="0000FF"/>
                </a:solidFill>
              </a:rPr>
              <a:t>And more… </a:t>
            </a:r>
            <a:endParaRPr b="1" i="1" sz="2400">
              <a:solidFill>
                <a:srgbClr val="0000FF"/>
              </a:solidFill>
            </a:endParaRPr>
          </a:p>
        </p:txBody>
      </p:sp>
      <p:sp>
        <p:nvSpPr>
          <p:cNvPr id="203" name="Google Shape;203;p18"/>
          <p:cNvSpPr txBox="1"/>
          <p:nvPr/>
        </p:nvSpPr>
        <p:spPr>
          <a:xfrm>
            <a:off x="7401450" y="5359350"/>
            <a:ext cx="426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2400">
                <a:solidFill>
                  <a:srgbClr val="0000FF"/>
                </a:solidFill>
              </a:rPr>
              <a:t>almost unlimited </a:t>
            </a:r>
            <a:r>
              <a:rPr b="1" i="1" lang="en-GB" sz="2400">
                <a:solidFill>
                  <a:srgbClr val="0000FF"/>
                </a:solidFill>
              </a:rPr>
              <a:t>possibility</a:t>
            </a:r>
            <a:endParaRPr b="1" i="1" sz="2400">
              <a:solidFill>
                <a:srgbClr val="0000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611189" y="712232"/>
            <a:ext cx="10956900" cy="780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a:t>Benefits of Start-to-End platforms</a:t>
            </a:r>
            <a:endParaRPr/>
          </a:p>
        </p:txBody>
      </p:sp>
      <p:sp>
        <p:nvSpPr>
          <p:cNvPr id="209" name="Google Shape;209;p19"/>
          <p:cNvSpPr txBox="1"/>
          <p:nvPr>
            <p:ph idx="1" type="body"/>
          </p:nvPr>
        </p:nvSpPr>
        <p:spPr>
          <a:xfrm>
            <a:off x="623900" y="2024075"/>
            <a:ext cx="11157300" cy="3889500"/>
          </a:xfrm>
          <a:prstGeom prst="rect">
            <a:avLst/>
          </a:prstGeom>
        </p:spPr>
        <p:txBody>
          <a:bodyPr anchorCtr="0" anchor="t" bIns="0" lIns="0" spcFirstLastPara="1" rIns="0" wrap="square" tIns="0">
            <a:noAutofit/>
          </a:bodyPr>
          <a:lstStyle/>
          <a:p>
            <a:pPr indent="0" lvl="0" marL="0" rtl="0" algn="l">
              <a:spcBef>
                <a:spcPts val="1800"/>
              </a:spcBef>
              <a:spcAft>
                <a:spcPts val="0"/>
              </a:spcAft>
              <a:buNone/>
            </a:pPr>
            <a:r>
              <a:rPr lang="en-GB"/>
              <a:t>An efficient, high-fidelity and simple-to-use simulation platform will allow:</a:t>
            </a:r>
            <a:endParaRPr/>
          </a:p>
          <a:p>
            <a:pPr indent="-342900" lvl="0" marL="457200" rtl="0" algn="l">
              <a:spcBef>
                <a:spcPts val="1000"/>
              </a:spcBef>
              <a:spcAft>
                <a:spcPts val="0"/>
              </a:spcAft>
              <a:buSzPts val="1800"/>
              <a:buChar char="•"/>
            </a:pPr>
            <a:r>
              <a:rPr lang="en-GB"/>
              <a:t>Narrowing the range of parameter space, which any given experiment needs to explore, to observe phenomena of scientific interest. This includes to quickly and </a:t>
            </a:r>
            <a:r>
              <a:rPr lang="en-GB"/>
              <a:t>efficiently</a:t>
            </a:r>
            <a:r>
              <a:rPr lang="en-GB"/>
              <a:t> explore parameter spaces that may be experimentally challenging to explore.</a:t>
            </a:r>
            <a:endParaRPr/>
          </a:p>
          <a:p>
            <a:pPr indent="-342900" lvl="0" marL="457200" rtl="0" algn="l">
              <a:spcBef>
                <a:spcPts val="1000"/>
              </a:spcBef>
              <a:spcAft>
                <a:spcPts val="0"/>
              </a:spcAft>
              <a:buSzPts val="1800"/>
              <a:buChar char="•"/>
            </a:pPr>
            <a:r>
              <a:rPr lang="en-GB"/>
              <a:t>Investigating the feasibility of measuring signal in a given experiment (</a:t>
            </a:r>
            <a:r>
              <a:rPr lang="en-GB"/>
              <a:t>with some degree of confidence ).</a:t>
            </a:r>
            <a:endParaRPr/>
          </a:p>
          <a:p>
            <a:pPr indent="-342900" lvl="0" marL="457200" rtl="0" algn="l">
              <a:spcBef>
                <a:spcPts val="1000"/>
              </a:spcBef>
              <a:spcAft>
                <a:spcPts val="0"/>
              </a:spcAft>
              <a:buSzPts val="1800"/>
              <a:buChar char="•"/>
            </a:pPr>
            <a:r>
              <a:rPr lang="en-GB"/>
              <a:t>Informing optimal design of instrumentation for future experiment stations or configurations.</a:t>
            </a:r>
            <a:endParaRPr/>
          </a:p>
          <a:p>
            <a:pPr indent="-342900" lvl="0" marL="457200" rtl="0" algn="l">
              <a:spcBef>
                <a:spcPts val="1000"/>
              </a:spcBef>
              <a:spcAft>
                <a:spcPts val="0"/>
              </a:spcAft>
              <a:buSzPts val="1800"/>
              <a:buChar char="•"/>
            </a:pPr>
            <a:r>
              <a:rPr lang="en-GB"/>
              <a:t>Probing physical understanding of experimental observations where a connection to underlying theory is necessary.</a:t>
            </a:r>
            <a:endParaRPr/>
          </a:p>
          <a:p>
            <a:pPr indent="-342900" lvl="0" marL="457200" rtl="0" algn="l">
              <a:spcBef>
                <a:spcPts val="1000"/>
              </a:spcBef>
              <a:spcAft>
                <a:spcPts val="0"/>
              </a:spcAft>
              <a:buSzPts val="1800"/>
              <a:buChar char="•"/>
            </a:pPr>
            <a:r>
              <a:rPr lang="en-GB"/>
              <a:t>Generating</a:t>
            </a:r>
            <a:r>
              <a:rPr lang="en-GB"/>
              <a:t> simulated data sets for initial training of Machine Learning algorithms (e.g. for machine,  wavefront optimization, or 3D structure reconstruction)</a:t>
            </a:r>
            <a:endParaRPr/>
          </a:p>
          <a:p>
            <a:pPr indent="0" lvl="0" marL="0" rtl="0" algn="l">
              <a:spcBef>
                <a:spcPts val="1800"/>
              </a:spcBef>
              <a:spcAft>
                <a:spcPts val="0"/>
              </a:spcAft>
              <a:buClr>
                <a:schemeClr val="dk1"/>
              </a:buClr>
              <a:buSzPts val="1100"/>
              <a:buFont typeface="Arial"/>
              <a:buNone/>
            </a:pPr>
            <a:r>
              <a:t/>
            </a:r>
            <a:endParaRPr/>
          </a:p>
          <a:p>
            <a:pPr indent="0" lvl="0" marL="0" rtl="0" algn="l">
              <a:spcBef>
                <a:spcPts val="18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0"/>
          <p:cNvSpPr txBox="1"/>
          <p:nvPr>
            <p:ph type="title"/>
          </p:nvPr>
        </p:nvSpPr>
        <p:spPr>
          <a:xfrm>
            <a:off x="611189" y="712232"/>
            <a:ext cx="10956900" cy="78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t>SIMEX platform</a:t>
            </a:r>
            <a:endParaRPr/>
          </a:p>
        </p:txBody>
      </p:sp>
      <p:sp>
        <p:nvSpPr>
          <p:cNvPr id="216" name="Google Shape;216;p20"/>
          <p:cNvSpPr txBox="1"/>
          <p:nvPr>
            <p:ph idx="1" type="body"/>
          </p:nvPr>
        </p:nvSpPr>
        <p:spPr>
          <a:xfrm>
            <a:off x="617500" y="1553942"/>
            <a:ext cx="10944300" cy="959100"/>
          </a:xfrm>
          <a:prstGeom prst="rect">
            <a:avLst/>
          </a:prstGeom>
        </p:spPr>
        <p:txBody>
          <a:bodyPr anchorCtr="0" anchor="t" bIns="0" lIns="0" spcFirstLastPara="1" rIns="0" wrap="square" tIns="0">
            <a:noAutofit/>
          </a:bodyPr>
          <a:lstStyle/>
          <a:p>
            <a:pPr indent="-336550" lvl="0" marL="457200" rtl="0" algn="l">
              <a:spcBef>
                <a:spcPts val="1800"/>
              </a:spcBef>
              <a:spcAft>
                <a:spcPts val="0"/>
              </a:spcAft>
              <a:buSzPts val="1700"/>
              <a:buChar char="•"/>
            </a:pPr>
            <a:r>
              <a:rPr lang="en-GB" sz="1700"/>
              <a:t>A python library for start-to-end simulations of complex photon science experiments</a:t>
            </a:r>
            <a:endParaRPr sz="1700"/>
          </a:p>
          <a:p>
            <a:pPr indent="-336550" lvl="1" marL="914400" rtl="0" algn="l">
              <a:spcBef>
                <a:spcPts val="0"/>
              </a:spcBef>
              <a:spcAft>
                <a:spcPts val="0"/>
              </a:spcAft>
              <a:buSzPts val="1700"/>
              <a:buChar char="•"/>
            </a:pPr>
            <a:r>
              <a:rPr lang="en-GB" sz="1700"/>
              <a:t>Calculators: </a:t>
            </a:r>
            <a:r>
              <a:rPr lang="en-GB" sz="1700"/>
              <a:t>APIs for advanced simulation codes</a:t>
            </a:r>
            <a:endParaRPr sz="1700"/>
          </a:p>
          <a:p>
            <a:pPr indent="-336550" lvl="2" marL="1371600" rtl="0" algn="l">
              <a:spcBef>
                <a:spcPts val="0"/>
              </a:spcBef>
              <a:spcAft>
                <a:spcPts val="0"/>
              </a:spcAft>
              <a:buSzPts val="1700"/>
              <a:buChar char="►"/>
            </a:pPr>
            <a:r>
              <a:rPr lang="en-GB" sz="1700"/>
              <a:t>Generate input parameters for calculator backengines</a:t>
            </a:r>
            <a:endParaRPr sz="1700"/>
          </a:p>
          <a:p>
            <a:pPr indent="-336550" lvl="2" marL="1371600" rtl="0" algn="l">
              <a:spcBef>
                <a:spcPts val="0"/>
              </a:spcBef>
              <a:spcAft>
                <a:spcPts val="0"/>
              </a:spcAft>
              <a:buSzPts val="1700"/>
              <a:buChar char="►"/>
            </a:pPr>
            <a:r>
              <a:rPr b="1" lang="en-GB" sz="1700"/>
              <a:t>Start &amp; monitor backengine execution</a:t>
            </a:r>
            <a:endParaRPr sz="1700"/>
          </a:p>
          <a:p>
            <a:pPr indent="-336550" lvl="1" marL="914400" rtl="0" algn="l">
              <a:spcBef>
                <a:spcPts val="0"/>
              </a:spcBef>
              <a:spcAft>
                <a:spcPts val="0"/>
              </a:spcAft>
              <a:buSzPts val="1700"/>
              <a:buChar char="•"/>
            </a:pPr>
            <a:r>
              <a:rPr lang="en-GB" sz="1700"/>
              <a:t>Data converters based on open metadata standards and hierarchical file formats (HDF5)</a:t>
            </a:r>
            <a:endParaRPr sz="1700"/>
          </a:p>
        </p:txBody>
      </p:sp>
      <p:sp>
        <p:nvSpPr>
          <p:cNvPr id="217" name="Google Shape;217;p20"/>
          <p:cNvSpPr/>
          <p:nvPr/>
        </p:nvSpPr>
        <p:spPr>
          <a:xfrm>
            <a:off x="5059450" y="3178325"/>
            <a:ext cx="1556400" cy="84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900"/>
              <a:t>SimEx API</a:t>
            </a:r>
            <a:endParaRPr sz="1900"/>
          </a:p>
        </p:txBody>
      </p:sp>
      <p:sp>
        <p:nvSpPr>
          <p:cNvPr id="218" name="Google Shape;218;p20"/>
          <p:cNvSpPr/>
          <p:nvPr/>
        </p:nvSpPr>
        <p:spPr>
          <a:xfrm>
            <a:off x="3135525" y="4129925"/>
            <a:ext cx="1556400" cy="1037700"/>
          </a:xfrm>
          <a:prstGeom prst="rect">
            <a:avLst/>
          </a:prstGeom>
          <a:solidFill>
            <a:srgbClr val="6AC8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900"/>
              <a:t>Calculators</a:t>
            </a:r>
            <a:endParaRPr sz="1900"/>
          </a:p>
        </p:txBody>
      </p:sp>
      <p:sp>
        <p:nvSpPr>
          <p:cNvPr id="219" name="Google Shape;219;p20"/>
          <p:cNvSpPr/>
          <p:nvPr/>
        </p:nvSpPr>
        <p:spPr>
          <a:xfrm>
            <a:off x="6963950" y="4129925"/>
            <a:ext cx="1556400" cy="1037700"/>
          </a:xfrm>
          <a:prstGeom prst="rect">
            <a:avLst/>
          </a:prstGeom>
          <a:solidFill>
            <a:srgbClr val="F1D92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900"/>
              <a:t>Data converter</a:t>
            </a:r>
            <a:endParaRPr sz="1900"/>
          </a:p>
        </p:txBody>
      </p:sp>
      <p:sp>
        <p:nvSpPr>
          <p:cNvPr id="220" name="Google Shape;220;p20"/>
          <p:cNvSpPr txBox="1"/>
          <p:nvPr/>
        </p:nvSpPr>
        <p:spPr>
          <a:xfrm>
            <a:off x="195075" y="4053725"/>
            <a:ext cx="2766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Photon source</a:t>
            </a:r>
            <a:endParaRPr/>
          </a:p>
          <a:p>
            <a:pPr indent="-317500" lvl="0" marL="457200" rtl="0" algn="l">
              <a:spcBef>
                <a:spcPts val="0"/>
              </a:spcBef>
              <a:spcAft>
                <a:spcPts val="0"/>
              </a:spcAft>
              <a:buSzPts val="1400"/>
              <a:buChar char="●"/>
            </a:pPr>
            <a:r>
              <a:rPr lang="en-GB"/>
              <a:t>Photon propagation</a:t>
            </a:r>
            <a:endParaRPr/>
          </a:p>
          <a:p>
            <a:pPr indent="-317500" lvl="0" marL="457200" rtl="0" algn="l">
              <a:spcBef>
                <a:spcPts val="0"/>
              </a:spcBef>
              <a:spcAft>
                <a:spcPts val="0"/>
              </a:spcAft>
              <a:buSzPts val="1400"/>
              <a:buChar char="●"/>
            </a:pPr>
            <a:r>
              <a:rPr lang="en-GB"/>
              <a:t>Photon-matter interaction</a:t>
            </a:r>
            <a:endParaRPr/>
          </a:p>
          <a:p>
            <a:pPr indent="-317500" lvl="0" marL="457200" rtl="0" algn="l">
              <a:spcBef>
                <a:spcPts val="0"/>
              </a:spcBef>
              <a:spcAft>
                <a:spcPts val="0"/>
              </a:spcAft>
              <a:buSzPts val="1400"/>
              <a:buChar char="●"/>
            </a:pPr>
            <a:r>
              <a:rPr lang="en-GB"/>
              <a:t>Signal generation</a:t>
            </a:r>
            <a:endParaRPr/>
          </a:p>
          <a:p>
            <a:pPr indent="-317500" lvl="0" marL="457200" rtl="0" algn="l">
              <a:spcBef>
                <a:spcPts val="0"/>
              </a:spcBef>
              <a:spcAft>
                <a:spcPts val="0"/>
              </a:spcAft>
              <a:buSzPts val="1400"/>
              <a:buChar char="●"/>
            </a:pPr>
            <a:r>
              <a:rPr lang="en-GB"/>
              <a:t>Detector</a:t>
            </a:r>
            <a:endParaRPr/>
          </a:p>
          <a:p>
            <a:pPr indent="0" lvl="0" marL="0" rtl="0" algn="l">
              <a:spcBef>
                <a:spcPts val="0"/>
              </a:spcBef>
              <a:spcAft>
                <a:spcPts val="0"/>
              </a:spcAft>
              <a:buNone/>
            </a:pPr>
            <a:r>
              <a:t/>
            </a:r>
            <a:endParaRPr/>
          </a:p>
        </p:txBody>
      </p:sp>
      <p:cxnSp>
        <p:nvCxnSpPr>
          <p:cNvPr id="221" name="Google Shape;221;p20"/>
          <p:cNvCxnSpPr>
            <a:stCxn id="218" idx="0"/>
            <a:endCxn id="217" idx="1"/>
          </p:cNvCxnSpPr>
          <p:nvPr/>
        </p:nvCxnSpPr>
        <p:spPr>
          <a:xfrm flipH="1" rot="10800000">
            <a:off x="3913725" y="3599525"/>
            <a:ext cx="1145700" cy="530400"/>
          </a:xfrm>
          <a:prstGeom prst="straightConnector1">
            <a:avLst/>
          </a:prstGeom>
          <a:noFill/>
          <a:ln cap="flat" cmpd="sng" w="19050">
            <a:solidFill>
              <a:srgbClr val="000000"/>
            </a:solidFill>
            <a:prstDash val="solid"/>
            <a:round/>
            <a:headEnd len="med" w="med" type="none"/>
            <a:tailEnd len="med" w="med" type="none"/>
          </a:ln>
        </p:spPr>
      </p:cxnSp>
      <p:cxnSp>
        <p:nvCxnSpPr>
          <p:cNvPr id="222" name="Google Shape;222;p20"/>
          <p:cNvCxnSpPr>
            <a:stCxn id="217" idx="3"/>
            <a:endCxn id="219" idx="0"/>
          </p:cNvCxnSpPr>
          <p:nvPr/>
        </p:nvCxnSpPr>
        <p:spPr>
          <a:xfrm>
            <a:off x="6615850" y="3599525"/>
            <a:ext cx="1126200" cy="530400"/>
          </a:xfrm>
          <a:prstGeom prst="straightConnector1">
            <a:avLst/>
          </a:prstGeom>
          <a:noFill/>
          <a:ln cap="flat" cmpd="sng" w="19050">
            <a:solidFill>
              <a:srgbClr val="000000"/>
            </a:solidFill>
            <a:prstDash val="solid"/>
            <a:round/>
            <a:headEnd len="med" w="med" type="none"/>
            <a:tailEnd len="med" w="med" type="none"/>
          </a:ln>
        </p:spPr>
      </p:cxnSp>
      <p:sp>
        <p:nvSpPr>
          <p:cNvPr id="223" name="Google Shape;223;p20"/>
          <p:cNvSpPr txBox="1"/>
          <p:nvPr/>
        </p:nvSpPr>
        <p:spPr>
          <a:xfrm>
            <a:off x="8649875" y="4125425"/>
            <a:ext cx="3477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Wavefront </a:t>
            </a:r>
            <a:r>
              <a:rPr b="1" lang="en-GB"/>
              <a:t>OpenPMD</a:t>
            </a:r>
            <a:r>
              <a:rPr lang="en-GB"/>
              <a:t> extension</a:t>
            </a:r>
            <a:endParaRPr/>
          </a:p>
          <a:p>
            <a:pPr indent="-317500" lvl="0" marL="457200" rtl="0" algn="l">
              <a:spcBef>
                <a:spcPts val="0"/>
              </a:spcBef>
              <a:spcAft>
                <a:spcPts val="0"/>
              </a:spcAft>
              <a:buClr>
                <a:schemeClr val="dk1"/>
              </a:buClr>
              <a:buSzPts val="1400"/>
              <a:buChar char="●"/>
            </a:pPr>
            <a:r>
              <a:rPr lang="en-GB">
                <a:solidFill>
                  <a:schemeClr val="dk1"/>
                </a:solidFill>
              </a:rPr>
              <a:t>Molecular Dynamics </a:t>
            </a:r>
            <a:r>
              <a:rPr b="1" lang="en-GB">
                <a:solidFill>
                  <a:schemeClr val="dk1"/>
                </a:solidFill>
              </a:rPr>
              <a:t>OpenPMD</a:t>
            </a:r>
            <a:r>
              <a:rPr lang="en-GB">
                <a:solidFill>
                  <a:schemeClr val="dk1"/>
                </a:solidFill>
              </a:rPr>
              <a:t> extension</a:t>
            </a:r>
            <a:endParaRPr/>
          </a:p>
          <a:p>
            <a:pPr indent="-317500" lvl="0" marL="457200" rtl="0" algn="l">
              <a:spcBef>
                <a:spcPts val="0"/>
              </a:spcBef>
              <a:spcAft>
                <a:spcPts val="0"/>
              </a:spcAft>
              <a:buSzPts val="1400"/>
              <a:buChar char="●"/>
            </a:pPr>
            <a:r>
              <a:rPr b="1" lang="en-GB"/>
              <a:t>NeXus format</a:t>
            </a:r>
            <a:r>
              <a:rPr b="1" lang="en-GB"/>
              <a:t> </a:t>
            </a:r>
            <a:endParaRPr/>
          </a:p>
        </p:txBody>
      </p:sp>
      <p:sp>
        <p:nvSpPr>
          <p:cNvPr id="224" name="Google Shape;224;p20"/>
          <p:cNvSpPr/>
          <p:nvPr/>
        </p:nvSpPr>
        <p:spPr>
          <a:xfrm>
            <a:off x="4983924" y="5531225"/>
            <a:ext cx="1865400" cy="1116900"/>
          </a:xfrm>
          <a:prstGeom prst="rect">
            <a:avLst/>
          </a:prstGeom>
          <a:solidFill>
            <a:srgbClr val="4A86E8"/>
          </a:solidFill>
          <a:ln>
            <a:noFill/>
          </a:ln>
        </p:spPr>
        <p:txBody>
          <a:bodyPr anchorCtr="0" anchor="ctr" bIns="0" lIns="0" spcFirstLastPara="1" rIns="0" wrap="square" tIns="10800">
            <a:noAutofit/>
          </a:bodyPr>
          <a:lstStyle/>
          <a:p>
            <a:pPr indent="0" lvl="0" marL="63500" marR="0" rtl="0" algn="just">
              <a:lnSpc>
                <a:spcPct val="100000"/>
              </a:lnSpc>
              <a:spcBef>
                <a:spcPts val="0"/>
              </a:spcBef>
              <a:spcAft>
                <a:spcPts val="0"/>
              </a:spcAft>
              <a:buNone/>
            </a:pPr>
            <a:r>
              <a:rPr b="1" lang="en-GB" sz="1900"/>
              <a:t>Data analysis</a:t>
            </a:r>
            <a:endParaRPr b="0" i="0" sz="1900" u="none" cap="none" strike="noStrike">
              <a:latin typeface="Arial"/>
              <a:ea typeface="Arial"/>
              <a:cs typeface="Arial"/>
              <a:sym typeface="Arial"/>
            </a:endParaRPr>
          </a:p>
        </p:txBody>
      </p:sp>
      <p:pic>
        <p:nvPicPr>
          <p:cNvPr id="225" name="Google Shape;225;p20"/>
          <p:cNvPicPr preferRelativeResize="0"/>
          <p:nvPr/>
        </p:nvPicPr>
        <p:blipFill>
          <a:blip r:embed="rId3">
            <a:alphaModFix/>
          </a:blip>
          <a:stretch>
            <a:fillRect/>
          </a:stretch>
        </p:blipFill>
        <p:spPr>
          <a:xfrm>
            <a:off x="9121050" y="5108525"/>
            <a:ext cx="959118" cy="959100"/>
          </a:xfrm>
          <a:prstGeom prst="rect">
            <a:avLst/>
          </a:prstGeom>
          <a:noFill/>
          <a:ln>
            <a:noFill/>
          </a:ln>
        </p:spPr>
      </p:pic>
      <p:pic>
        <p:nvPicPr>
          <p:cNvPr id="226" name="Google Shape;226;p20"/>
          <p:cNvPicPr preferRelativeResize="0"/>
          <p:nvPr/>
        </p:nvPicPr>
        <p:blipFill>
          <a:blip r:embed="rId4">
            <a:alphaModFix/>
          </a:blip>
          <a:stretch>
            <a:fillRect/>
          </a:stretch>
        </p:blipFill>
        <p:spPr>
          <a:xfrm>
            <a:off x="10293950" y="5322875"/>
            <a:ext cx="1391445" cy="5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a:themeElements>
    <a:clrScheme name="Benutzerdefiniert 59">
      <a:dk1>
        <a:srgbClr val="000000"/>
      </a:dk1>
      <a:lt1>
        <a:srgbClr val="FFFFFF"/>
      </a:lt1>
      <a:dk2>
        <a:srgbClr val="B2B2B2"/>
      </a:dk2>
      <a:lt2>
        <a:srgbClr val="F39200"/>
      </a:lt2>
      <a:accent1>
        <a:srgbClr val="0D1546"/>
      </a:accent1>
      <a:accent2>
        <a:srgbClr val="559DBB"/>
      </a:accent2>
      <a:accent3>
        <a:srgbClr val="81B0C8"/>
      </a:accent3>
      <a:accent4>
        <a:srgbClr val="A4C3D6"/>
      </a:accent4>
      <a:accent5>
        <a:srgbClr val="C5D6E4"/>
      </a:accent5>
      <a:accent6>
        <a:srgbClr val="E3EBF2"/>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a:themeElements>
    <a:clrScheme name="Benutzerdefiniert 59">
      <a:dk1>
        <a:srgbClr val="000000"/>
      </a:dk1>
      <a:lt1>
        <a:srgbClr val="FFFFFF"/>
      </a:lt1>
      <a:dk2>
        <a:srgbClr val="B2B2B2"/>
      </a:dk2>
      <a:lt2>
        <a:srgbClr val="F39200"/>
      </a:lt2>
      <a:accent1>
        <a:srgbClr val="0D1546"/>
      </a:accent1>
      <a:accent2>
        <a:srgbClr val="559DBB"/>
      </a:accent2>
      <a:accent3>
        <a:srgbClr val="81B0C8"/>
      </a:accent3>
      <a:accent4>
        <a:srgbClr val="A4C3D6"/>
      </a:accent4>
      <a:accent5>
        <a:srgbClr val="C5D6E4"/>
      </a:accent5>
      <a:accent6>
        <a:srgbClr val="E3EBF2"/>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